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73" r:id="rId2"/>
    <p:sldId id="274" r:id="rId3"/>
    <p:sldId id="257" r:id="rId4"/>
    <p:sldId id="259" r:id="rId5"/>
    <p:sldId id="270" r:id="rId6"/>
    <p:sldId id="267" r:id="rId7"/>
    <p:sldId id="260" r:id="rId8"/>
    <p:sldId id="263" r:id="rId9"/>
    <p:sldId id="264" r:id="rId10"/>
    <p:sldId id="265" r:id="rId11"/>
    <p:sldId id="261" r:id="rId12"/>
    <p:sldId id="275" r:id="rId13"/>
    <p:sldId id="268" r:id="rId14"/>
    <p:sldId id="272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3" autoAdjust="0"/>
    <p:restoredTop sz="91117" autoAdjust="0"/>
  </p:normalViewPr>
  <p:slideViewPr>
    <p:cSldViewPr>
      <p:cViewPr varScale="1">
        <p:scale>
          <a:sx n="74" d="100"/>
          <a:sy n="74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90BD8-6C66-4B8C-A854-96406CD46F48}" type="datetimeFigureOut">
              <a:rPr lang="en-GB" smtClean="0"/>
              <a:t>06/06/2015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EAF8-1524-41D9-97BA-728035CAE0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06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9EAF8-1524-41D9-97BA-728035CAE0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3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9398CBB-9D08-400F-8949-57F68E66B31A}" type="slidenum">
              <a:rPr lang="en-IE" smtClean="0"/>
              <a:t>‹#›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B3E63D-004C-491D-AA88-42EB70C9F6C2}" type="datetimeFigureOut">
              <a:rPr lang="en-IE" smtClean="0"/>
              <a:t>06/06/2015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mullan@llm16.law.harvard.edu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3263"/>
            <a:ext cx="7543800" cy="2593975"/>
          </a:xfrm>
        </p:spPr>
        <p:txBody>
          <a:bodyPr/>
          <a:lstStyle/>
          <a:p>
            <a:r>
              <a:rPr lang="en-IE" sz="4000" dirty="0" smtClean="0"/>
              <a:t>“</a:t>
            </a:r>
            <a:r>
              <a:rPr lang="en-GB" sz="4000" dirty="0"/>
              <a:t>The Irish Prison System and LGBT Prisoners: </a:t>
            </a:r>
            <a:r>
              <a:rPr lang="en-GB" sz="4000" dirty="0" smtClean="0"/>
              <a:t>A Comparative Approach of Law &amp; Policy in the US, UK &amp; Ireland”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Michael Mullan</a:t>
            </a:r>
          </a:p>
          <a:p>
            <a:r>
              <a:rPr lang="en-GB" b="1" dirty="0" smtClean="0"/>
              <a:t>06 June </a:t>
            </a:r>
            <a:r>
              <a:rPr lang="en-GB" b="1" dirty="0"/>
              <a:t>2015</a:t>
            </a:r>
            <a:endParaRPr lang="en-IE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29" t="11438" r="25892" b="11025"/>
          <a:stretch/>
        </p:blipFill>
        <p:spPr>
          <a:xfrm>
            <a:off x="4751512" y="3977680"/>
            <a:ext cx="43924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26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C. Sex in prison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32081" y="1484075"/>
            <a:ext cx="3464768" cy="6394722"/>
          </a:xfrm>
        </p:spPr>
        <p:txBody>
          <a:bodyPr>
            <a:noAutofit/>
          </a:bodyPr>
          <a:lstStyle/>
          <a:p>
            <a:r>
              <a:rPr lang="en-GB" sz="3200" dirty="0" smtClean="0"/>
              <a:t>Non-consensual </a:t>
            </a:r>
          </a:p>
          <a:p>
            <a:pPr lvl="1"/>
            <a:r>
              <a:rPr lang="en-GB" sz="2800" dirty="0" smtClean="0"/>
              <a:t>US</a:t>
            </a:r>
            <a:r>
              <a:rPr lang="en-GB" sz="2800" dirty="0" smtClean="0"/>
              <a:t>: 67</a:t>
            </a:r>
            <a:r>
              <a:rPr lang="en-GB" sz="2800" dirty="0" smtClean="0"/>
              <a:t>% &amp; </a:t>
            </a:r>
            <a:r>
              <a:rPr lang="en-GB" sz="2800" dirty="0" smtClean="0"/>
              <a:t>Prison Rape Elimination Act </a:t>
            </a:r>
            <a:r>
              <a:rPr lang="en-GB" sz="2800" dirty="0" smtClean="0"/>
              <a:t>2003</a:t>
            </a:r>
          </a:p>
          <a:p>
            <a:pPr lvl="1"/>
            <a:r>
              <a:rPr lang="en-GB" sz="2800" dirty="0" smtClean="0"/>
              <a:t>Lonergan: “prevalent”</a:t>
            </a:r>
          </a:p>
          <a:p>
            <a:pPr lvl="1"/>
            <a:r>
              <a:rPr lang="en-GB" sz="2800" dirty="0" smtClean="0"/>
              <a:t>O’Donnell: power not sexuality</a:t>
            </a:r>
          </a:p>
          <a:p>
            <a:pPr lvl="1"/>
            <a:r>
              <a:rPr lang="en-GB" sz="2800" dirty="0" smtClean="0"/>
              <a:t>Assumption of consent</a:t>
            </a:r>
          </a:p>
          <a:p>
            <a:pPr lvl="1"/>
            <a:r>
              <a:rPr lang="en-GB" sz="2800" i="1" dirty="0" smtClean="0"/>
              <a:t>Connolly case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946" y="1484075"/>
            <a:ext cx="3336918" cy="4590288"/>
          </a:xfrm>
        </p:spPr>
        <p:txBody>
          <a:bodyPr/>
          <a:lstStyle/>
          <a:p>
            <a:r>
              <a:rPr lang="en-GB" sz="3200" dirty="0"/>
              <a:t>Consensual</a:t>
            </a:r>
          </a:p>
          <a:p>
            <a:pPr lvl="1"/>
            <a:r>
              <a:rPr lang="en-GB" sz="2800" dirty="0"/>
              <a:t>Safe practice</a:t>
            </a:r>
          </a:p>
          <a:p>
            <a:pPr lvl="1"/>
            <a:r>
              <a:rPr lang="en-GB" sz="2800" dirty="0"/>
              <a:t>Staff reaction</a:t>
            </a:r>
          </a:p>
          <a:p>
            <a:pPr lvl="1"/>
            <a:r>
              <a:rPr lang="en-GB" sz="2800" dirty="0"/>
              <a:t>Breach of prison Rule 66(1</a:t>
            </a:r>
            <a:r>
              <a:rPr lang="en-GB" sz="2800" dirty="0" smtClean="0"/>
              <a:t>)?</a:t>
            </a:r>
            <a:endParaRPr lang="en-GB" sz="2800" dirty="0"/>
          </a:p>
          <a:p>
            <a:pPr lvl="1"/>
            <a:r>
              <a:rPr lang="en-GB" sz="2800" dirty="0"/>
              <a:t>Conjugal visits</a:t>
            </a:r>
          </a:p>
          <a:p>
            <a:endParaRPr lang="en-GB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/>
          <a:srcRect l="17399" t="7500" r="53084" b="7500"/>
          <a:stretch/>
        </p:blipFill>
        <p:spPr>
          <a:xfrm>
            <a:off x="6815172" y="3079760"/>
            <a:ext cx="2333619" cy="37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C. Policy </a:t>
            </a:r>
            <a:r>
              <a:rPr lang="en-IE" dirty="0"/>
              <a:t>recommendations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5000" dirty="0" smtClean="0"/>
              <a:t>Prisoner protection – </a:t>
            </a:r>
            <a:endParaRPr lang="en-IE" sz="5000" dirty="0" smtClean="0"/>
          </a:p>
          <a:p>
            <a:pPr marL="114300" indent="0">
              <a:buNone/>
            </a:pPr>
            <a:r>
              <a:rPr lang="en-IE" sz="5000" dirty="0" smtClean="0"/>
              <a:t>US: </a:t>
            </a:r>
            <a:r>
              <a:rPr lang="en-IE" sz="5000" i="1" dirty="0" smtClean="0"/>
              <a:t>Farmer </a:t>
            </a:r>
            <a:r>
              <a:rPr lang="en-IE" sz="5000" i="1" dirty="0" smtClean="0"/>
              <a:t>v Brennan</a:t>
            </a:r>
            <a:r>
              <a:rPr lang="en-IE" sz="5000" dirty="0" smtClean="0"/>
              <a:t>;</a:t>
            </a:r>
            <a:r>
              <a:rPr lang="en-IE" sz="5000" i="1" dirty="0" smtClean="0"/>
              <a:t> Johnson v Johnson</a:t>
            </a:r>
            <a:r>
              <a:rPr lang="en-IE" sz="5000" dirty="0" smtClean="0"/>
              <a:t> </a:t>
            </a:r>
          </a:p>
          <a:p>
            <a:r>
              <a:rPr lang="en-IE" sz="5000" dirty="0" smtClean="0"/>
              <a:t>LGBT</a:t>
            </a:r>
            <a:r>
              <a:rPr lang="en-IE" sz="5000" dirty="0"/>
              <a:t> policy </a:t>
            </a:r>
            <a:r>
              <a:rPr lang="en-IE" sz="5000" dirty="0" smtClean="0"/>
              <a:t>- Irish </a:t>
            </a:r>
            <a:r>
              <a:rPr lang="en-IE" sz="5000" dirty="0"/>
              <a:t>Prison </a:t>
            </a:r>
            <a:r>
              <a:rPr lang="en-IE" sz="5000" dirty="0" smtClean="0"/>
              <a:t>Service</a:t>
            </a:r>
          </a:p>
          <a:p>
            <a:r>
              <a:rPr lang="en-IE" sz="5000" dirty="0" smtClean="0"/>
              <a:t>Staff </a:t>
            </a:r>
            <a:r>
              <a:rPr lang="en-IE" sz="5000" dirty="0"/>
              <a:t>training </a:t>
            </a:r>
            <a:endParaRPr lang="en-IE" sz="5000" dirty="0" smtClean="0"/>
          </a:p>
          <a:p>
            <a:r>
              <a:rPr lang="en-IE" sz="5000" dirty="0" smtClean="0"/>
              <a:t>Monitoring</a:t>
            </a:r>
            <a:endParaRPr lang="en-IE" sz="5000" dirty="0"/>
          </a:p>
          <a:p>
            <a:endParaRPr lang="en-I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6" t="17482" r="32374" b="16990"/>
          <a:stretch/>
        </p:blipFill>
        <p:spPr bwMode="auto">
          <a:xfrm>
            <a:off x="6012160" y="4581128"/>
            <a:ext cx="2448272" cy="244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2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3088" t="10946" r="6139" b="7692"/>
          <a:stretch/>
        </p:blipFill>
        <p:spPr bwMode="auto">
          <a:xfrm>
            <a:off x="1979712" y="692696"/>
            <a:ext cx="4276850" cy="48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445224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Source: Peter </a:t>
            </a:r>
            <a:r>
              <a:rPr lang="en-IE" dirty="0"/>
              <a:t>Dunn, </a:t>
            </a:r>
            <a:r>
              <a:rPr lang="en-IE" dirty="0" smtClean="0"/>
              <a:t>“Slipping </a:t>
            </a:r>
            <a:r>
              <a:rPr lang="en-IE" dirty="0"/>
              <a:t>off the equalities agenda? Work with LGBT </a:t>
            </a:r>
            <a:r>
              <a:rPr lang="en-IE" dirty="0" smtClean="0"/>
              <a:t>prisoners”  </a:t>
            </a:r>
            <a:r>
              <a:rPr lang="en-IE" dirty="0"/>
              <a:t>2013 </a:t>
            </a:r>
            <a:r>
              <a:rPr lang="en-IE" i="1" dirty="0"/>
              <a:t>Prison Service Journal </a:t>
            </a:r>
            <a:r>
              <a:rPr lang="en-IE" dirty="0"/>
              <a:t>206, </a:t>
            </a:r>
            <a:r>
              <a:rPr lang="en-IE" dirty="0" smtClean="0"/>
              <a:t>3, p. 6.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34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000" dirty="0" smtClean="0"/>
              <a:t>Ill-prepared Irish Prison Service</a:t>
            </a:r>
          </a:p>
          <a:p>
            <a:r>
              <a:rPr lang="en-GB" sz="5000" dirty="0" smtClean="0"/>
              <a:t>Harsher </a:t>
            </a:r>
            <a:r>
              <a:rPr lang="en-GB" sz="5000" dirty="0" smtClean="0"/>
              <a:t>punishment?</a:t>
            </a:r>
          </a:p>
          <a:p>
            <a:r>
              <a:rPr lang="en-GB" sz="5000" dirty="0" smtClean="0"/>
              <a:t>Comparative studies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sz="4000" dirty="0" smtClean="0"/>
              <a:t>“</a:t>
            </a:r>
            <a:r>
              <a:rPr lang="en-GB" sz="4000" dirty="0"/>
              <a:t>The Irish Prison System and LGBT Prisoners: </a:t>
            </a:r>
            <a:r>
              <a:rPr lang="en-GB" sz="4000" dirty="0" smtClean="0"/>
              <a:t>What can we learn for law &amp; policy from a  </a:t>
            </a:r>
            <a:r>
              <a:rPr lang="en-GB" sz="4000" dirty="0"/>
              <a:t>Comparative </a:t>
            </a:r>
            <a:r>
              <a:rPr lang="en-GB" sz="4000" dirty="0" smtClean="0"/>
              <a:t>Approach”</a:t>
            </a:r>
            <a:endParaRPr lang="en-I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737320"/>
          </a:xfrm>
        </p:spPr>
        <p:txBody>
          <a:bodyPr>
            <a:normAutofit/>
          </a:bodyPr>
          <a:lstStyle/>
          <a:p>
            <a:r>
              <a:rPr lang="en-IE" sz="2300" dirty="0" smtClean="0"/>
              <a:t>Michael Mullan</a:t>
            </a:r>
          </a:p>
          <a:p>
            <a:r>
              <a:rPr lang="en-GB" sz="2300" dirty="0" smtClean="0"/>
              <a:t>06 June 2015</a:t>
            </a:r>
          </a:p>
          <a:p>
            <a:r>
              <a:rPr lang="en-GB" sz="2300" dirty="0" smtClean="0">
                <a:hlinkClick r:id="rId2"/>
              </a:rPr>
              <a:t>mmullan@llm16.law.harvard.edu</a:t>
            </a:r>
            <a:endParaRPr lang="en-GB" sz="2300" dirty="0" smtClean="0"/>
          </a:p>
          <a:p>
            <a:r>
              <a:rPr lang="en-GB" sz="2300" dirty="0" smtClean="0"/>
              <a:t>0876481319</a:t>
            </a:r>
            <a:r>
              <a:rPr lang="en-GB" sz="2300" dirty="0" smtClean="0"/>
              <a:t> </a:t>
            </a:r>
            <a:endParaRPr lang="en-IE" sz="2300" dirty="0"/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29" t="11438" r="25892" b="11025"/>
          <a:stretch/>
        </p:blipFill>
        <p:spPr>
          <a:xfrm>
            <a:off x="4751512" y="3977680"/>
            <a:ext cx="43924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7620000" cy="1143000"/>
          </a:xfrm>
        </p:spPr>
        <p:txBody>
          <a:bodyPr/>
          <a:lstStyle/>
          <a:p>
            <a:r>
              <a:rPr lang="en-GB" dirty="0" smtClean="0"/>
              <a:t>Bibliography – key 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76" y="1052736"/>
            <a:ext cx="8242448" cy="5805264"/>
          </a:xfrm>
        </p:spPr>
        <p:txBody>
          <a:bodyPr numCol="2">
            <a:noAutofit/>
          </a:bodyPr>
          <a:lstStyle/>
          <a:p>
            <a:pPr lvl="0"/>
            <a:r>
              <a:rPr lang="en-IE" sz="1600" dirty="0" smtClean="0"/>
              <a:t>B. </a:t>
            </a:r>
            <a:r>
              <a:rPr lang="en-IE" sz="1600" dirty="0"/>
              <a:t>Richie, </a:t>
            </a:r>
            <a:r>
              <a:rPr lang="en-IE" sz="1600" dirty="0" smtClean="0"/>
              <a:t>“Queering </a:t>
            </a:r>
            <a:r>
              <a:rPr lang="en-IE" sz="1600" dirty="0"/>
              <a:t>anti-prison work African-American lesbians in the juvenile justice </a:t>
            </a:r>
            <a:r>
              <a:rPr lang="en-IE" sz="1600" dirty="0" smtClean="0"/>
              <a:t>system” </a:t>
            </a:r>
            <a:r>
              <a:rPr lang="en-IE" sz="1600" dirty="0"/>
              <a:t>in </a:t>
            </a:r>
            <a:r>
              <a:rPr lang="en-IE" sz="1600" i="1" dirty="0" smtClean="0"/>
              <a:t>Global </a:t>
            </a:r>
            <a:r>
              <a:rPr lang="en-IE" sz="1600" i="1" dirty="0"/>
              <a:t>Lockdown: Race, Gender and the </a:t>
            </a:r>
            <a:r>
              <a:rPr lang="en-IE" sz="1600" i="1" dirty="0" smtClean="0"/>
              <a:t>PIC </a:t>
            </a:r>
            <a:r>
              <a:rPr lang="en-IE" sz="1600" dirty="0" smtClean="0"/>
              <a:t>(2005, </a:t>
            </a:r>
            <a:r>
              <a:rPr lang="en-IE" sz="1600" dirty="0"/>
              <a:t>Taylor and Francis).</a:t>
            </a:r>
            <a:endParaRPr lang="en-GB" sz="1600" dirty="0"/>
          </a:p>
          <a:p>
            <a:pPr lvl="0"/>
            <a:r>
              <a:rPr lang="en-GB" sz="1600" dirty="0"/>
              <a:t>Commission for Sex in Prison</a:t>
            </a:r>
          </a:p>
          <a:p>
            <a:pPr lvl="0"/>
            <a:r>
              <a:rPr lang="en-GB" sz="1600" i="1" dirty="0"/>
              <a:t>Connolly v Governor of Wheatfield Prison </a:t>
            </a:r>
            <a:r>
              <a:rPr lang="en-GB" sz="1600" dirty="0"/>
              <a:t>[2013] IEHC 334</a:t>
            </a:r>
          </a:p>
          <a:p>
            <a:pPr lvl="0"/>
            <a:r>
              <a:rPr lang="en-IE" sz="1600" i="1" dirty="0"/>
              <a:t>Farmer v. Brennan</a:t>
            </a:r>
            <a:endParaRPr lang="en-GB" sz="1600" i="1" dirty="0"/>
          </a:p>
          <a:p>
            <a:pPr lvl="0"/>
            <a:r>
              <a:rPr lang="en-IE" sz="1600" dirty="0" smtClean="0"/>
              <a:t>Human </a:t>
            </a:r>
            <a:r>
              <a:rPr lang="en-IE" sz="1600" dirty="0"/>
              <a:t>Rights Watch, </a:t>
            </a:r>
            <a:r>
              <a:rPr lang="en-IE" sz="1600" i="1" dirty="0"/>
              <a:t>No Escape: Male Rape in United States </a:t>
            </a:r>
            <a:r>
              <a:rPr lang="en-IE" sz="1600" i="1" dirty="0" smtClean="0"/>
              <a:t>Prisons</a:t>
            </a:r>
            <a:r>
              <a:rPr lang="en-IE" sz="1600" dirty="0"/>
              <a:t> </a:t>
            </a:r>
            <a:r>
              <a:rPr lang="en-IE" sz="1600" dirty="0" smtClean="0"/>
              <a:t>(</a:t>
            </a:r>
            <a:r>
              <a:rPr lang="en-IE" sz="1600" dirty="0" smtClean="0"/>
              <a:t>2001)</a:t>
            </a:r>
            <a:endParaRPr lang="en-GB" sz="1600" dirty="0"/>
          </a:p>
          <a:p>
            <a:pPr lvl="0"/>
            <a:r>
              <a:rPr lang="en-IE" sz="1600" dirty="0" smtClean="0"/>
              <a:t>J. Mogul</a:t>
            </a:r>
            <a:r>
              <a:rPr lang="en-IE" sz="1600" dirty="0"/>
              <a:t>, </a:t>
            </a:r>
            <a:r>
              <a:rPr lang="en-IE" sz="1600" dirty="0" smtClean="0"/>
              <a:t>A. Ritchie</a:t>
            </a:r>
            <a:r>
              <a:rPr lang="en-IE" sz="1600" dirty="0"/>
              <a:t>, and </a:t>
            </a:r>
            <a:r>
              <a:rPr lang="en-IE" sz="1600" dirty="0" smtClean="0"/>
              <a:t>K. Whitlock,</a:t>
            </a:r>
            <a:r>
              <a:rPr lang="en-IE" sz="1600" i="1" dirty="0" smtClean="0"/>
              <a:t>  </a:t>
            </a:r>
            <a:r>
              <a:rPr lang="en-IE" sz="1600" i="1" dirty="0"/>
              <a:t>Queer (In)Justice: </a:t>
            </a:r>
            <a:r>
              <a:rPr lang="en-IE" sz="1600" i="1" dirty="0" smtClean="0"/>
              <a:t>Criminalization </a:t>
            </a:r>
            <a:r>
              <a:rPr lang="en-IE" sz="1600" i="1" dirty="0"/>
              <a:t>of LGBT People in the </a:t>
            </a:r>
            <a:r>
              <a:rPr lang="en-IE" sz="1600" i="1" dirty="0" smtClean="0"/>
              <a:t>US </a:t>
            </a:r>
            <a:r>
              <a:rPr lang="en-IE" sz="1600" dirty="0" smtClean="0"/>
              <a:t>(2005)</a:t>
            </a:r>
            <a:endParaRPr lang="en-GB" sz="1600" dirty="0"/>
          </a:p>
          <a:p>
            <a:pPr lvl="0"/>
            <a:r>
              <a:rPr lang="en-IE" sz="1600" i="1" dirty="0" smtClean="0"/>
              <a:t>Johnson </a:t>
            </a:r>
            <a:r>
              <a:rPr lang="en-IE" sz="1600" i="1" dirty="0"/>
              <a:t>v. Johnson </a:t>
            </a:r>
            <a:r>
              <a:rPr lang="en-IE" sz="1600" dirty="0"/>
              <a:t>385 F.3d 503, 514 (5th Cir. 2004</a:t>
            </a:r>
            <a:r>
              <a:rPr lang="en-IE" sz="1600" dirty="0" smtClean="0"/>
              <a:t>)</a:t>
            </a:r>
            <a:endParaRPr lang="en-GB" sz="1600" dirty="0"/>
          </a:p>
          <a:p>
            <a:pPr lvl="0"/>
            <a:r>
              <a:rPr lang="en-IE" sz="1600" dirty="0" smtClean="0"/>
              <a:t>L. Gibson </a:t>
            </a:r>
            <a:r>
              <a:rPr lang="en-IE" sz="1600" dirty="0"/>
              <a:t>&amp; </a:t>
            </a:r>
            <a:r>
              <a:rPr lang="en-IE" sz="1600" dirty="0" smtClean="0"/>
              <a:t>C. </a:t>
            </a:r>
            <a:r>
              <a:rPr lang="en-IE" sz="1600" dirty="0"/>
              <a:t>Hensley, </a:t>
            </a:r>
            <a:r>
              <a:rPr lang="en-IE" sz="1600" dirty="0" smtClean="0"/>
              <a:t>“The </a:t>
            </a:r>
            <a:r>
              <a:rPr lang="en-IE" sz="1600" dirty="0"/>
              <a:t>Social Construction of Sexuality in </a:t>
            </a:r>
            <a:r>
              <a:rPr lang="en-IE" sz="1600" dirty="0" smtClean="0"/>
              <a:t>Prison” (2013) 93 </a:t>
            </a:r>
            <a:r>
              <a:rPr lang="en-IE" sz="1600" i="1" dirty="0"/>
              <a:t>Prison J. </a:t>
            </a:r>
            <a:r>
              <a:rPr lang="en-IE" sz="1600" dirty="0" smtClean="0"/>
              <a:t>355</a:t>
            </a:r>
            <a:endParaRPr lang="en-GB" sz="1600" dirty="0"/>
          </a:p>
          <a:p>
            <a:pPr lvl="0"/>
            <a:r>
              <a:rPr lang="en-GB" sz="1600" dirty="0"/>
              <a:t>Make the Road, </a:t>
            </a:r>
            <a:r>
              <a:rPr lang="en-GB" sz="1600" i="1" dirty="0" smtClean="0"/>
              <a:t>Police </a:t>
            </a:r>
            <a:r>
              <a:rPr lang="en-GB" sz="1600" i="1" dirty="0"/>
              <a:t>Abuse Of LGBTQ Communities Of </a:t>
            </a:r>
            <a:r>
              <a:rPr lang="en-GB" sz="1600" i="1" dirty="0" err="1"/>
              <a:t>Color</a:t>
            </a:r>
            <a:r>
              <a:rPr lang="en-GB" sz="1600" i="1" dirty="0"/>
              <a:t> In Jackson Heights </a:t>
            </a:r>
            <a:r>
              <a:rPr lang="en-GB" sz="1600" dirty="0"/>
              <a:t>(2012,NY)</a:t>
            </a:r>
          </a:p>
          <a:p>
            <a:pPr lvl="0"/>
            <a:r>
              <a:rPr lang="en-GB" sz="1600" dirty="0" smtClean="0"/>
              <a:t>M. </a:t>
            </a:r>
            <a:r>
              <a:rPr lang="en-GB" sz="1600" dirty="0" err="1"/>
              <a:t>Deflem</a:t>
            </a:r>
            <a:r>
              <a:rPr lang="en-GB" sz="1600" dirty="0"/>
              <a:t>, and </a:t>
            </a:r>
            <a:r>
              <a:rPr lang="en-GB" sz="1600" dirty="0" smtClean="0"/>
              <a:t>A. </a:t>
            </a:r>
            <a:r>
              <a:rPr lang="en-GB" sz="1600" dirty="0" err="1" smtClean="0"/>
              <a:t>Swygart</a:t>
            </a:r>
            <a:r>
              <a:rPr lang="en-GB" sz="1600" dirty="0"/>
              <a:t>. “Comparative Criminal Justice” in </a:t>
            </a:r>
            <a:r>
              <a:rPr lang="en-GB" sz="1600" i="1" dirty="0"/>
              <a:t>Handbook of Criminal Justice </a:t>
            </a:r>
            <a:r>
              <a:rPr lang="en-GB" sz="1600" i="1" dirty="0" smtClean="0"/>
              <a:t>Administration</a:t>
            </a:r>
            <a:r>
              <a:rPr lang="en-GB" sz="1600" dirty="0" smtClean="0"/>
              <a:t> (</a:t>
            </a:r>
            <a:r>
              <a:rPr lang="en-GB" sz="1600" dirty="0"/>
              <a:t>2001, </a:t>
            </a:r>
            <a:r>
              <a:rPr lang="en-GB" sz="1600" dirty="0" smtClean="0"/>
              <a:t>Marcel </a:t>
            </a:r>
            <a:r>
              <a:rPr lang="en-GB" sz="1600" dirty="0"/>
              <a:t>Dekker Publishers).</a:t>
            </a:r>
          </a:p>
          <a:p>
            <a:pPr lvl="0"/>
            <a:r>
              <a:rPr lang="en-IE" sz="1600" dirty="0"/>
              <a:t>Mayock and </a:t>
            </a:r>
            <a:r>
              <a:rPr lang="en-IE" sz="1600" dirty="0" smtClean="0"/>
              <a:t>others, </a:t>
            </a:r>
            <a:r>
              <a:rPr lang="en-IE" sz="1600" i="1" dirty="0"/>
              <a:t>Supporting LGBT Lives: A Study Of The Mental Health And Well-Being Of </a:t>
            </a:r>
            <a:r>
              <a:rPr lang="en-IE" sz="1600" i="1" dirty="0" smtClean="0"/>
              <a:t>LGBT People</a:t>
            </a:r>
            <a:r>
              <a:rPr lang="en-IE" sz="1600" i="1" dirty="0"/>
              <a:t>, (</a:t>
            </a:r>
            <a:r>
              <a:rPr lang="en-IE" sz="1600" dirty="0" smtClean="0"/>
              <a:t>2009</a:t>
            </a:r>
            <a:r>
              <a:rPr lang="en-IE" sz="1600" i="1" dirty="0" smtClean="0"/>
              <a:t>, </a:t>
            </a:r>
            <a:r>
              <a:rPr lang="en-IE" sz="1600" dirty="0" smtClean="0"/>
              <a:t>GLEN and </a:t>
            </a:r>
            <a:r>
              <a:rPr lang="en-IE" sz="1600" dirty="0"/>
              <a:t>BeLonG </a:t>
            </a:r>
            <a:r>
              <a:rPr lang="en-IE" sz="1600" dirty="0" smtClean="0"/>
              <a:t>To)</a:t>
            </a:r>
            <a:endParaRPr lang="en-GB" sz="1600" dirty="0"/>
          </a:p>
          <a:p>
            <a:pPr lvl="0"/>
            <a:r>
              <a:rPr lang="en-IE" sz="1600" dirty="0" smtClean="0"/>
              <a:t>P. </a:t>
            </a:r>
            <a:r>
              <a:rPr lang="en-IE" sz="1600" dirty="0" err="1"/>
              <a:t>Ellenbogen</a:t>
            </a:r>
            <a:r>
              <a:rPr lang="en-IE" sz="1600" dirty="0"/>
              <a:t>, “Beyond the Border: A Comparative Look at Prison Rape in the </a:t>
            </a:r>
            <a:r>
              <a:rPr lang="en-IE" sz="1600" dirty="0" smtClean="0"/>
              <a:t>US and </a:t>
            </a:r>
            <a:r>
              <a:rPr lang="en-IE" sz="1600" dirty="0"/>
              <a:t>Canada</a:t>
            </a:r>
            <a:r>
              <a:rPr lang="en-IE" sz="1600" dirty="0" smtClean="0"/>
              <a:t>”, (2009) </a:t>
            </a:r>
            <a:r>
              <a:rPr lang="en-IE" sz="1600" dirty="0"/>
              <a:t>42 </a:t>
            </a:r>
            <a:r>
              <a:rPr lang="en-IE" sz="1600" i="1" dirty="0"/>
              <a:t>Columbia Journal of Law and Social Problems </a:t>
            </a:r>
            <a:r>
              <a:rPr lang="en-IE" sz="1600" dirty="0" smtClean="0"/>
              <a:t>336 </a:t>
            </a:r>
            <a:endParaRPr lang="en-GB" sz="1600" dirty="0"/>
          </a:p>
          <a:p>
            <a:pPr lvl="0"/>
            <a:r>
              <a:rPr lang="en-GB" sz="1600" dirty="0" smtClean="0"/>
              <a:t>R.</a:t>
            </a:r>
            <a:r>
              <a:rPr lang="en-GB" sz="1600" dirty="0"/>
              <a:t>  Mann, </a:t>
            </a:r>
            <a:r>
              <a:rPr lang="en-GB" sz="1600" i="1" dirty="0"/>
              <a:t> </a:t>
            </a:r>
            <a:r>
              <a:rPr lang="en-GB" sz="1600" i="1" dirty="0" smtClean="0"/>
              <a:t>”</a:t>
            </a:r>
            <a:r>
              <a:rPr lang="en-GB" sz="1600" dirty="0" smtClean="0"/>
              <a:t> Treatment </a:t>
            </a:r>
            <a:r>
              <a:rPr lang="en-GB" sz="1600" dirty="0"/>
              <a:t>of Transgender </a:t>
            </a:r>
            <a:r>
              <a:rPr lang="en-GB" sz="1600" dirty="0" smtClean="0"/>
              <a:t>Prisoners - </a:t>
            </a:r>
            <a:r>
              <a:rPr lang="en-GB" sz="1600" dirty="0"/>
              <a:t>A Comparative Analysis of American, Australian, and Canadian Prison </a:t>
            </a:r>
            <a:r>
              <a:rPr lang="en-GB" sz="1600" dirty="0" smtClean="0"/>
              <a:t>Policies” </a:t>
            </a:r>
            <a:r>
              <a:rPr lang="en-GB" sz="1600" dirty="0"/>
              <a:t>15 (2006) </a:t>
            </a:r>
            <a:r>
              <a:rPr lang="en-GB" sz="1600" i="1" dirty="0"/>
              <a:t>Law &amp; </a:t>
            </a:r>
            <a:r>
              <a:rPr lang="en-GB" sz="1600" i="1" dirty="0" smtClean="0"/>
              <a:t>Sexuality</a:t>
            </a:r>
            <a:r>
              <a:rPr lang="en-GB" sz="1600" dirty="0" smtClean="0"/>
              <a:t> </a:t>
            </a:r>
            <a:r>
              <a:rPr lang="en-GB" sz="1600" dirty="0"/>
              <a:t>91</a:t>
            </a:r>
          </a:p>
          <a:p>
            <a:pPr lvl="0"/>
            <a:r>
              <a:rPr lang="en-IE" sz="1600" dirty="0"/>
              <a:t>Regina Kunzel, </a:t>
            </a:r>
            <a:r>
              <a:rPr lang="en-IE" sz="1600" i="1" dirty="0"/>
              <a:t>Criminal intimacy</a:t>
            </a:r>
            <a:r>
              <a:rPr lang="en-IE" sz="1600" dirty="0"/>
              <a:t>: </a:t>
            </a:r>
            <a:r>
              <a:rPr lang="en-IE" sz="1600" i="1" dirty="0"/>
              <a:t>Prison and the Uneven History of Modern American Sexuality.</a:t>
            </a:r>
            <a:r>
              <a:rPr lang="en-IE" sz="1600" dirty="0"/>
              <a:t> (2010, </a:t>
            </a:r>
            <a:r>
              <a:rPr lang="en-IE" sz="1600" dirty="0" smtClean="0"/>
              <a:t>University </a:t>
            </a:r>
            <a:r>
              <a:rPr lang="en-IE" sz="1600" dirty="0"/>
              <a:t>of Chicago Press)</a:t>
            </a:r>
            <a:endParaRPr lang="en-GB" sz="1600" dirty="0"/>
          </a:p>
          <a:p>
            <a:pPr lvl="0"/>
            <a:r>
              <a:rPr lang="en-IE" sz="1600" dirty="0" smtClean="0"/>
              <a:t>UN Office </a:t>
            </a:r>
            <a:r>
              <a:rPr lang="en-IE" sz="1600" dirty="0"/>
              <a:t>On Drugs And Crime, </a:t>
            </a:r>
            <a:r>
              <a:rPr lang="en-IE" sz="1600" i="1" dirty="0"/>
              <a:t>Handbook on Prisoners with special needs  </a:t>
            </a:r>
            <a:r>
              <a:rPr lang="en-IE" sz="1600" dirty="0"/>
              <a:t>(</a:t>
            </a:r>
            <a:r>
              <a:rPr lang="en-IE" sz="1600" dirty="0" smtClean="0"/>
              <a:t>2009, UN</a:t>
            </a:r>
            <a:r>
              <a:rPr lang="en-IE" sz="1600" dirty="0" smtClean="0"/>
              <a:t>)</a:t>
            </a:r>
            <a:endParaRPr lang="en-GB" sz="1600" dirty="0"/>
          </a:p>
          <a:p>
            <a:pPr marL="11430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7130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Intro: Comparative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996" y="4743450"/>
            <a:ext cx="331470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864" y="1392922"/>
            <a:ext cx="2160240" cy="3176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12" y="4676021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Intro: Outline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lphaUcPeriod"/>
            </a:pPr>
            <a:r>
              <a:rPr lang="en-IE" sz="4000" dirty="0" smtClean="0"/>
              <a:t>Incidence</a:t>
            </a:r>
          </a:p>
          <a:p>
            <a:pPr marL="571500" indent="-457200">
              <a:buFont typeface="+mj-lt"/>
              <a:buAutoNum type="alphaUcPeriod"/>
            </a:pPr>
            <a:endParaRPr lang="en-IE" sz="4000" dirty="0" smtClean="0"/>
          </a:p>
          <a:p>
            <a:pPr marL="571500" indent="-457200">
              <a:buFont typeface="+mj-lt"/>
              <a:buAutoNum type="alphaUcPeriod"/>
            </a:pPr>
            <a:r>
              <a:rPr lang="en-IE" sz="4000" dirty="0"/>
              <a:t>U</a:t>
            </a:r>
            <a:r>
              <a:rPr lang="en-IE" sz="4000" dirty="0" smtClean="0"/>
              <a:t>nique </a:t>
            </a:r>
            <a:r>
              <a:rPr lang="en-IE" sz="4000" dirty="0"/>
              <a:t>issues and interests </a:t>
            </a:r>
            <a:endParaRPr lang="en-IE" sz="4000" dirty="0" smtClean="0"/>
          </a:p>
          <a:p>
            <a:pPr marL="571500" indent="-457200">
              <a:buFont typeface="+mj-lt"/>
              <a:buAutoNum type="alphaUcPeriod"/>
            </a:pPr>
            <a:endParaRPr lang="en-IE" sz="4000" dirty="0" smtClean="0"/>
          </a:p>
          <a:p>
            <a:pPr marL="571500" indent="-457200">
              <a:buFont typeface="+mj-lt"/>
              <a:buAutoNum type="alphaUcPeriod"/>
            </a:pPr>
            <a:r>
              <a:rPr lang="en-IE" sz="4000" dirty="0" smtClean="0"/>
              <a:t>Policy </a:t>
            </a:r>
            <a:r>
              <a:rPr lang="en-IE" sz="4000" dirty="0" smtClean="0"/>
              <a:t>changes &amp; broader implications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33313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A. Incidence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Unknown</a:t>
            </a:r>
          </a:p>
          <a:p>
            <a:r>
              <a:rPr lang="en-IE" sz="4000" dirty="0" smtClean="0"/>
              <a:t>Anecdotal evidence</a:t>
            </a:r>
          </a:p>
          <a:p>
            <a:r>
              <a:rPr lang="en-GB" sz="4000" i="1" dirty="0"/>
              <a:t>Connolly v Governor of Wheatfield Prison </a:t>
            </a:r>
            <a:r>
              <a:rPr lang="en-GB" sz="4000" dirty="0"/>
              <a:t>[2013] IEHC </a:t>
            </a:r>
            <a:r>
              <a:rPr lang="en-GB" sz="4000" dirty="0" smtClean="0"/>
              <a:t>334</a:t>
            </a:r>
            <a:endParaRPr lang="en-GB" sz="4000" dirty="0" smtClean="0"/>
          </a:p>
          <a:p>
            <a:pPr marL="114300" indent="0">
              <a:buNone/>
            </a:pPr>
            <a:endParaRPr lang="en-GB" sz="4000" dirty="0" smtClean="0"/>
          </a:p>
          <a:p>
            <a:pPr marL="411480" lvl="1" indent="0">
              <a:buNone/>
            </a:pPr>
            <a:endParaRPr lang="en-IE" dirty="0"/>
          </a:p>
          <a:p>
            <a:pPr marL="411480" lvl="1" indent="0">
              <a:buNone/>
            </a:pPr>
            <a:endParaRPr lang="en-IE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29" y="499043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6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Incidence - Estimate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133056"/>
          </a:xfrm>
        </p:spPr>
        <p:txBody>
          <a:bodyPr numCol="2">
            <a:normAutofit fontScale="92500" lnSpcReduction="20000"/>
          </a:bodyPr>
          <a:lstStyle/>
          <a:p>
            <a:r>
              <a:rPr lang="en-IE" sz="4300" u="sng" dirty="0" smtClean="0"/>
              <a:t>Ireland</a:t>
            </a:r>
            <a:r>
              <a:rPr lang="en-IE" sz="4300" dirty="0" smtClean="0"/>
              <a:t> LGBT </a:t>
            </a:r>
            <a:r>
              <a:rPr lang="en-IE" sz="4300" dirty="0"/>
              <a:t>general </a:t>
            </a:r>
            <a:r>
              <a:rPr lang="en-IE" sz="4300" dirty="0" smtClean="0"/>
              <a:t>population	 (</a:t>
            </a:r>
            <a:r>
              <a:rPr lang="en-IE" sz="4300" dirty="0"/>
              <a:t>ERSI, 2006): </a:t>
            </a:r>
          </a:p>
          <a:p>
            <a:pPr lvl="1"/>
            <a:r>
              <a:rPr lang="en-IE" sz="4100" dirty="0"/>
              <a:t>2.7% - Male</a:t>
            </a:r>
          </a:p>
          <a:p>
            <a:pPr lvl="1"/>
            <a:r>
              <a:rPr lang="en-IE" sz="4100" dirty="0"/>
              <a:t>1.2% - </a:t>
            </a:r>
            <a:r>
              <a:rPr lang="en-IE" sz="4100" dirty="0" smtClean="0"/>
              <a:t>Female</a:t>
            </a:r>
          </a:p>
          <a:p>
            <a:pPr lvl="1"/>
            <a:endParaRPr lang="en-IE" sz="4000" dirty="0"/>
          </a:p>
          <a:p>
            <a:r>
              <a:rPr lang="en-IE" sz="4300" dirty="0"/>
              <a:t>LGBT prisoners </a:t>
            </a:r>
            <a:r>
              <a:rPr lang="en-IE" sz="4300" u="sng" dirty="0" smtClean="0"/>
              <a:t>elsewhere</a:t>
            </a:r>
          </a:p>
          <a:p>
            <a:pPr lvl="1"/>
            <a:r>
              <a:rPr lang="en-IE" sz="4100" dirty="0" smtClean="0"/>
              <a:t>US: 33% (</a:t>
            </a:r>
            <a:r>
              <a:rPr lang="en-IE" sz="4100" dirty="0"/>
              <a:t>Gibson &amp; </a:t>
            </a:r>
            <a:r>
              <a:rPr lang="en-IE" sz="4100" dirty="0" smtClean="0"/>
              <a:t>Hensley, 2013)</a:t>
            </a:r>
            <a:endParaRPr lang="en-IE" sz="4100" dirty="0"/>
          </a:p>
          <a:p>
            <a:pPr lvl="1"/>
            <a:r>
              <a:rPr lang="en-IE" sz="4100" dirty="0" smtClean="0"/>
              <a:t>UK: 3</a:t>
            </a:r>
            <a:r>
              <a:rPr lang="en-IE" sz="4100" dirty="0"/>
              <a:t>%-5% (Dunn, 2013)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229200"/>
            <a:ext cx="73448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dirty="0" smtClean="0"/>
              <a:t>* Approx</a:t>
            </a:r>
            <a:r>
              <a:rPr lang="en-IE" sz="4500" dirty="0"/>
              <a:t>. 2%-5</a:t>
            </a:r>
            <a:r>
              <a:rPr lang="en-IE" sz="4500" dirty="0" smtClean="0"/>
              <a:t>% *</a:t>
            </a:r>
            <a:endParaRPr lang="en-IE" sz="4500" dirty="0"/>
          </a:p>
        </p:txBody>
      </p:sp>
    </p:spTree>
    <p:extLst>
      <p:ext uri="{BB962C8B-B14F-4D97-AF65-F5344CB8AC3E}">
        <p14:creationId xmlns:p14="http://schemas.microsoft.com/office/powerpoint/2010/main" val="37026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Incidence- Disproportionate? </a:t>
            </a:r>
            <a:r>
              <a:rPr lang="en-GB" sz="2400" dirty="0" smtClean="0"/>
              <a:t>Kunzel (2010) &amp; Richie (2005)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257800"/>
          </a:xfrm>
        </p:spPr>
        <p:txBody>
          <a:bodyPr>
            <a:normAutofit fontScale="70000" lnSpcReduction="20000"/>
          </a:bodyPr>
          <a:lstStyle/>
          <a:p>
            <a:r>
              <a:rPr lang="en-IE" sz="4600" dirty="0" smtClean="0"/>
              <a:t>Criminal </a:t>
            </a:r>
            <a:r>
              <a:rPr lang="en-IE" sz="4600" dirty="0" smtClean="0"/>
              <a:t>justice system</a:t>
            </a:r>
          </a:p>
          <a:p>
            <a:pPr lvl="1"/>
            <a:r>
              <a:rPr lang="en-IE" sz="3700" dirty="0" smtClean="0"/>
              <a:t>Police</a:t>
            </a:r>
            <a:endParaRPr lang="en-IE" sz="2100" dirty="0" smtClean="0"/>
          </a:p>
          <a:p>
            <a:pPr lvl="1"/>
            <a:r>
              <a:rPr lang="en-IE" sz="3700" dirty="0" smtClean="0"/>
              <a:t>Judicial discretion</a:t>
            </a:r>
          </a:p>
          <a:p>
            <a:pPr marL="411480" lvl="1" indent="0">
              <a:buNone/>
            </a:pPr>
            <a:endParaRPr lang="en-IE" sz="3900" dirty="0"/>
          </a:p>
          <a:p>
            <a:r>
              <a:rPr lang="en-IE" sz="4600" dirty="0" smtClean="0"/>
              <a:t>Heteroflexibility</a:t>
            </a:r>
            <a:r>
              <a:rPr lang="en-IE" sz="4600" dirty="0"/>
              <a:t>?</a:t>
            </a:r>
          </a:p>
          <a:p>
            <a:endParaRPr lang="en-IE" sz="3900" b="1" dirty="0" smtClean="0"/>
          </a:p>
          <a:p>
            <a:r>
              <a:rPr lang="en-IE" sz="4600" b="1" dirty="0" smtClean="0"/>
              <a:t>Homophobic </a:t>
            </a:r>
            <a:r>
              <a:rPr lang="en-IE" sz="4600" b="1" dirty="0"/>
              <a:t>society? </a:t>
            </a:r>
            <a:endParaRPr lang="en-IE" sz="4600" b="1" dirty="0" smtClean="0"/>
          </a:p>
          <a:p>
            <a:pPr lvl="1"/>
            <a:r>
              <a:rPr lang="en-IE" sz="3900" dirty="0" smtClean="0"/>
              <a:t>Mental health</a:t>
            </a:r>
          </a:p>
          <a:p>
            <a:pPr lvl="1"/>
            <a:r>
              <a:rPr lang="en-IE" sz="3900" dirty="0" smtClean="0"/>
              <a:t>Addiction</a:t>
            </a:r>
          </a:p>
          <a:p>
            <a:pPr lvl="1"/>
            <a:r>
              <a:rPr lang="en-IE" sz="3900" dirty="0" smtClean="0"/>
              <a:t>Discrimination</a:t>
            </a:r>
          </a:p>
          <a:p>
            <a:pPr lvl="1"/>
            <a:r>
              <a:rPr lang="en-IE" sz="3900" dirty="0" smtClean="0"/>
              <a:t>Poverty</a:t>
            </a:r>
          </a:p>
          <a:p>
            <a:pPr lvl="1"/>
            <a:r>
              <a:rPr lang="en-IE" sz="3900" dirty="0" smtClean="0">
                <a:sym typeface="Wingdings" panose="05000000000000000000" pitchFamily="2" charset="2"/>
              </a:rPr>
              <a:t> </a:t>
            </a:r>
            <a:r>
              <a:rPr lang="en-IE" sz="3900" dirty="0" smtClean="0"/>
              <a:t>Crime</a:t>
            </a:r>
            <a:endParaRPr lang="en-IE" sz="3900" dirty="0"/>
          </a:p>
          <a:p>
            <a:endParaRPr lang="en-GB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55911"/>
            <a:ext cx="37147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5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B. Unique Concerns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IE" sz="4000" dirty="0" smtClean="0"/>
              <a:t>Homophobia</a:t>
            </a:r>
          </a:p>
          <a:p>
            <a:pPr marL="571500" indent="-457200">
              <a:buFont typeface="+mj-lt"/>
              <a:buAutoNum type="arabicPeriod"/>
            </a:pPr>
            <a:endParaRPr lang="en-IE" sz="4000" dirty="0" smtClean="0"/>
          </a:p>
          <a:p>
            <a:pPr marL="571500" indent="-457200">
              <a:buFont typeface="+mj-lt"/>
              <a:buAutoNum type="arabicPeriod"/>
            </a:pPr>
            <a:r>
              <a:rPr lang="en-IE" sz="4000" dirty="0" smtClean="0"/>
              <a:t>Health</a:t>
            </a:r>
          </a:p>
          <a:p>
            <a:pPr marL="571500" indent="-457200">
              <a:buFont typeface="+mj-lt"/>
              <a:buAutoNum type="arabicPeriod"/>
            </a:pPr>
            <a:endParaRPr lang="en-IE" sz="4000" dirty="0" smtClean="0"/>
          </a:p>
          <a:p>
            <a:pPr marL="571500" indent="-457200">
              <a:buFont typeface="+mj-lt"/>
              <a:buAutoNum type="arabicPeriod"/>
            </a:pPr>
            <a:r>
              <a:rPr lang="en-IE" sz="4000" dirty="0" smtClean="0"/>
              <a:t>Sex</a:t>
            </a:r>
            <a:endParaRPr lang="en-IE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43187"/>
            <a:ext cx="4079354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0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B. 1. Homophobia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E" sz="3600" dirty="0" smtClean="0"/>
              <a:t>Ireland -  </a:t>
            </a:r>
            <a:r>
              <a:rPr lang="en-IE" sz="3600" i="1" dirty="0" smtClean="0"/>
              <a:t>Connolly </a:t>
            </a:r>
            <a:r>
              <a:rPr lang="en-IE" sz="3600" i="1" dirty="0" smtClean="0"/>
              <a:t>case</a:t>
            </a:r>
            <a:endParaRPr lang="en-IE" sz="3600" i="1" dirty="0" smtClean="0"/>
          </a:p>
          <a:p>
            <a:pPr lvl="1"/>
            <a:r>
              <a:rPr lang="en-IE" sz="3600" dirty="0" smtClean="0"/>
              <a:t>Abuse, rape &amp; protection</a:t>
            </a:r>
          </a:p>
          <a:p>
            <a:r>
              <a:rPr lang="en-IE" sz="3600" dirty="0" smtClean="0"/>
              <a:t>Northern </a:t>
            </a:r>
            <a:r>
              <a:rPr lang="en-IE" sz="3600" dirty="0" smtClean="0"/>
              <a:t>Ireland- </a:t>
            </a:r>
            <a:r>
              <a:rPr lang="en-IE" sz="3600" dirty="0" err="1" smtClean="0"/>
              <a:t>McClenagahn</a:t>
            </a:r>
            <a:r>
              <a:rPr lang="en-IE" sz="3600" dirty="0" smtClean="0"/>
              <a:t> </a:t>
            </a:r>
            <a:r>
              <a:rPr lang="en-IE" sz="3600" dirty="0" smtClean="0"/>
              <a:t>: </a:t>
            </a:r>
            <a:r>
              <a:rPr lang="en-IE" sz="3600" dirty="0" smtClean="0"/>
              <a:t>“Hostile </a:t>
            </a:r>
            <a:r>
              <a:rPr lang="en-IE" sz="3600" dirty="0" smtClean="0"/>
              <a:t>&amp; homophobic environment”</a:t>
            </a:r>
          </a:p>
          <a:p>
            <a:r>
              <a:rPr lang="en-IE" sz="3600" dirty="0" smtClean="0"/>
              <a:t>UK- </a:t>
            </a:r>
            <a:r>
              <a:rPr lang="en-IE" sz="3600" dirty="0" smtClean="0"/>
              <a:t>Hansen </a:t>
            </a:r>
            <a:r>
              <a:rPr lang="en-IE" sz="3600" dirty="0" smtClean="0"/>
              <a:t>: “</a:t>
            </a:r>
            <a:r>
              <a:rPr lang="en-IE" sz="3600" dirty="0" smtClean="0"/>
              <a:t>Epidemic”</a:t>
            </a:r>
          </a:p>
          <a:p>
            <a:pPr lvl="1"/>
            <a:r>
              <a:rPr lang="en-IE" sz="3400" i="1" dirty="0" smtClean="0"/>
              <a:t>Green case</a:t>
            </a:r>
          </a:p>
          <a:p>
            <a:r>
              <a:rPr lang="en-IE" sz="3600" dirty="0" err="1" smtClean="0"/>
              <a:t>Hypermasculinity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99823"/>
            <a:ext cx="3259470" cy="23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4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B. 2. Health concerns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IE" sz="3600" dirty="0" smtClean="0"/>
              <a:t>HIV/Aids</a:t>
            </a:r>
            <a:endParaRPr lang="en-IE" sz="3600" dirty="0" smtClean="0"/>
          </a:p>
          <a:p>
            <a:pPr marL="777240" lvl="2" indent="0">
              <a:buNone/>
            </a:pPr>
            <a:endParaRPr lang="en-IE" dirty="0"/>
          </a:p>
          <a:p>
            <a:pPr lvl="1"/>
            <a:r>
              <a:rPr lang="en-IE" sz="3600" dirty="0" smtClean="0"/>
              <a:t>Mental health</a:t>
            </a:r>
          </a:p>
          <a:p>
            <a:pPr lvl="1"/>
            <a:endParaRPr lang="en-IE" sz="1800" dirty="0"/>
          </a:p>
          <a:p>
            <a:pPr lvl="1"/>
            <a:r>
              <a:rPr lang="en-IE" sz="3600" dirty="0" smtClean="0"/>
              <a:t>Transgender prisoners</a:t>
            </a:r>
          </a:p>
          <a:p>
            <a:pPr lvl="2"/>
            <a:r>
              <a:rPr lang="en-IE" sz="3000" dirty="0" smtClean="0"/>
              <a:t>Treatment &amp; surgery</a:t>
            </a:r>
          </a:p>
          <a:p>
            <a:pPr lvl="2"/>
            <a:r>
              <a:rPr lang="en-IE" sz="3000" dirty="0" smtClean="0"/>
              <a:t>Transition</a:t>
            </a:r>
          </a:p>
          <a:p>
            <a:pPr lvl="2"/>
            <a:r>
              <a:rPr lang="en-IE" sz="3000" dirty="0" smtClean="0"/>
              <a:t>Expression</a:t>
            </a:r>
          </a:p>
          <a:p>
            <a:pPr lvl="2"/>
            <a:r>
              <a:rPr lang="en-IE" sz="3000" dirty="0" smtClean="0"/>
              <a:t>Housing</a:t>
            </a:r>
            <a:endParaRPr lang="en-IE" sz="3000" dirty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685"/>
            <a:ext cx="3395836" cy="220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3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8929</TotalTime>
  <Words>542</Words>
  <Application>Microsoft Office PowerPoint</Application>
  <PresentationFormat>On-screen Show (4:3)</PresentationFormat>
  <Paragraphs>105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</vt:lpstr>
      <vt:lpstr>Wingdings</vt:lpstr>
      <vt:lpstr>Adjacency</vt:lpstr>
      <vt:lpstr>“The Irish Prison System and LGBT Prisoners: A Comparative Approach of Law &amp; Policy in the US, UK &amp; Ireland”</vt:lpstr>
      <vt:lpstr>Intro: Comparative analysis</vt:lpstr>
      <vt:lpstr>Intro: Outline</vt:lpstr>
      <vt:lpstr>A. Incidence</vt:lpstr>
      <vt:lpstr>Incidence - Estimate</vt:lpstr>
      <vt:lpstr>Incidence- Disproportionate? Kunzel (2010) &amp; Richie (2005)</vt:lpstr>
      <vt:lpstr>B. Unique Concerns</vt:lpstr>
      <vt:lpstr>B. 1. Homophobia</vt:lpstr>
      <vt:lpstr>B. 2. Health concerns</vt:lpstr>
      <vt:lpstr>C. Sex in prison</vt:lpstr>
      <vt:lpstr>C. Policy recommendations </vt:lpstr>
      <vt:lpstr>PowerPoint Presentation</vt:lpstr>
      <vt:lpstr>Conclusion</vt:lpstr>
      <vt:lpstr>“The Irish Prison System and LGBT Prisoners: What can we learn for law &amp; policy from a  Comparative Approach”</vt:lpstr>
      <vt:lpstr>Bibliography – key 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“Out Inside :Unique Concerns of LGBT Prisoners</dc:title>
  <dc:creator>Pat Mullan</dc:creator>
  <cp:lastModifiedBy>Michael Mullan</cp:lastModifiedBy>
  <cp:revision>39</cp:revision>
  <cp:lastPrinted>2015-06-06T07:20:00Z</cp:lastPrinted>
  <dcterms:created xsi:type="dcterms:W3CDTF">2015-03-15T12:07:32Z</dcterms:created>
  <dcterms:modified xsi:type="dcterms:W3CDTF">2015-06-06T09:08:01Z</dcterms:modified>
</cp:coreProperties>
</file>