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  <p:sldId id="261" r:id="rId10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84866" cy="501008"/>
          </a:xfrm>
          <a:prstGeom prst="rect">
            <a:avLst/>
          </a:prstGeom>
          <a:noFill/>
          <a:ln>
            <a:noFill/>
          </a:ln>
        </p:spPr>
        <p:txBody>
          <a:bodyPr vert="horz" wrap="square" lIns="93149" tIns="46579" rIns="93149" bIns="46579" anchor="t" anchorCtr="0" compatLnSpc="1">
            <a:noAutofit/>
          </a:bodyPr>
          <a:lstStyle/>
          <a:p>
            <a:pPr marL="0" marR="0" lvl="0" indent="0" algn="l" defTabSz="93149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20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901699" y="0"/>
            <a:ext cx="2984866" cy="501008"/>
          </a:xfrm>
          <a:prstGeom prst="rect">
            <a:avLst/>
          </a:prstGeom>
          <a:noFill/>
          <a:ln>
            <a:noFill/>
          </a:ln>
        </p:spPr>
        <p:txBody>
          <a:bodyPr vert="horz" wrap="square" lIns="93149" tIns="46579" rIns="93149" bIns="46579" anchor="t" anchorCtr="0" compatLnSpc="1">
            <a:noAutofit/>
          </a:bodyPr>
          <a:lstStyle/>
          <a:p>
            <a:pPr marL="0" marR="0" lvl="0" indent="0" algn="r" defTabSz="93149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1760E01-BF39-4E28-BF6B-43E430329511}" type="datetime1">
              <a:rPr lang="en-IE" sz="1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pPr marL="0" marR="0" lvl="0" indent="0" algn="r" defTabSz="93149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22/03/2014</a:t>
            </a:fld>
            <a:endParaRPr lang="en-IE" sz="120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17541"/>
            <a:ext cx="2984866" cy="501008"/>
          </a:xfrm>
          <a:prstGeom prst="rect">
            <a:avLst/>
          </a:prstGeom>
          <a:noFill/>
          <a:ln>
            <a:noFill/>
          </a:ln>
        </p:spPr>
        <p:txBody>
          <a:bodyPr vert="horz" wrap="square" lIns="93149" tIns="46579" rIns="93149" bIns="46579" anchor="b" anchorCtr="0" compatLnSpc="1">
            <a:noAutofit/>
          </a:bodyPr>
          <a:lstStyle/>
          <a:p>
            <a:pPr marL="0" marR="0" lvl="0" indent="0" algn="l" defTabSz="93149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20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901699" y="9517541"/>
            <a:ext cx="2984866" cy="501008"/>
          </a:xfrm>
          <a:prstGeom prst="rect">
            <a:avLst/>
          </a:prstGeom>
          <a:noFill/>
          <a:ln>
            <a:noFill/>
          </a:ln>
        </p:spPr>
        <p:txBody>
          <a:bodyPr vert="horz" wrap="square" lIns="93149" tIns="46579" rIns="93149" bIns="46579" anchor="b" anchorCtr="0" compatLnSpc="1">
            <a:noAutofit/>
          </a:bodyPr>
          <a:lstStyle/>
          <a:p>
            <a:pPr marL="0" marR="0" lvl="0" indent="0" algn="r" defTabSz="93149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76527D6-E561-4446-A7CF-C2C89787A345}" type="slidenum">
              <a:t>‹#›</a:t>
            </a:fld>
            <a:endParaRPr lang="en-IE" sz="120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7182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74F972-75DA-4C25-BDE6-488092D73EF6}" type="datetime1">
              <a:rPr lang="en-IE"/>
              <a:pPr lvl="0"/>
              <a:t>22/03/2014</a:t>
            </a:fld>
            <a:endParaRPr lang="en-I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9207D3-1494-45E1-88A3-5FAF03DDF39F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343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C4C41E-6665-4204-A1EC-42C1939E1E9A}" type="datetime1">
              <a:rPr lang="en-IE"/>
              <a:pPr lvl="0"/>
              <a:t>22/03/2014</a:t>
            </a:fld>
            <a:endParaRPr lang="en-I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E39D20-6E8C-4722-BE5D-0BBF657086F7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3354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BB9052-ECDC-47EC-8B10-44106771DE56}" type="datetime1">
              <a:rPr lang="en-IE"/>
              <a:pPr lvl="0"/>
              <a:t>22/03/2014</a:t>
            </a:fld>
            <a:endParaRPr lang="en-I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D809E0-86A2-4D36-A9EF-897A7E7C57D6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7062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4FB1E8-E18B-4499-A06C-F8ADD5AF21CE}" type="datetime1">
              <a:rPr lang="en-IE"/>
              <a:pPr lvl="0"/>
              <a:t>22/03/2014</a:t>
            </a:fld>
            <a:endParaRPr lang="en-I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F960A7-FDB7-4E14-BC7D-2872B3C6E8AE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2544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DB1AE5-5D8A-4067-BAFA-7B4E3FF6D45E}" type="datetime1">
              <a:rPr lang="en-IE"/>
              <a:pPr lvl="0"/>
              <a:t>22/03/2014</a:t>
            </a:fld>
            <a:endParaRPr lang="en-I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DA4066-3E19-4C05-996D-426B94028CB6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7263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FBB44F-4481-4A8D-90ED-503816C49DB1}" type="datetime1">
              <a:rPr lang="en-IE"/>
              <a:pPr lvl="0"/>
              <a:t>22/03/2014</a:t>
            </a:fld>
            <a:endParaRPr lang="en-I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B01512-8C55-4A6C-9810-69CE14FB3C20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414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170ABB-4F25-4F0D-A2E6-1A61DA952E3D}" type="datetime1">
              <a:rPr lang="en-IE"/>
              <a:pPr lvl="0"/>
              <a:t>22/03/2014</a:t>
            </a:fld>
            <a:endParaRPr lang="en-IE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DCF5C0-D56E-4534-AAEA-7FDA21C8AEE8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59788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3E403B-6AD9-4267-9EF6-91A6A0F2BEB9}" type="datetime1">
              <a:rPr lang="en-IE"/>
              <a:pPr lvl="0"/>
              <a:t>22/03/2014</a:t>
            </a:fld>
            <a:endParaRPr lang="en-IE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2A22D0-2DEF-4228-9C2A-490903BDCE17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4684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7959C0-B591-400F-8C11-D34BFFD57736}" type="datetime1">
              <a:rPr lang="en-IE"/>
              <a:pPr lvl="0"/>
              <a:t>22/03/2014</a:t>
            </a:fld>
            <a:endParaRPr lang="en-IE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B24EE4-950C-49B4-B6B4-098E2BA8681A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84026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50277A-2762-4DF2-A35E-EE6CE6383721}" type="datetime1">
              <a:rPr lang="en-IE"/>
              <a:pPr lvl="0"/>
              <a:t>22/03/2014</a:t>
            </a:fld>
            <a:endParaRPr lang="en-I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8933FC-14CD-422A-BAB5-B21483B476ED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3356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IE" sz="3200"/>
            </a:lvl1pPr>
          </a:lstStyle>
          <a:p>
            <a:pPr lvl="0"/>
            <a:endParaRPr lang="en-IE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181867-7D89-4548-B7F7-B2DDB947CC2E}" type="datetime1">
              <a:rPr lang="en-IE"/>
              <a:pPr lvl="0"/>
              <a:t>22/03/2014</a:t>
            </a:fld>
            <a:endParaRPr lang="en-I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658DC9-D816-4B41-B07E-AD3D771CF50A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8503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FB7A7B35-41ED-4211-8B4C-5E313B685617}" type="datetime1">
              <a:rPr lang="en-IE"/>
              <a:pPr lvl="0"/>
              <a:t>22/03/2014</a:t>
            </a:fld>
            <a:endParaRPr lang="en-I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en-I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95A2BC95-8BCC-403E-A52A-4C34DB688631}" type="slidenum"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  <a:ea typeface=""/>
          <a:cs typeface="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mimullan@tcd.i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86529" y="804306"/>
            <a:ext cx="9144000" cy="2387598"/>
          </a:xfrm>
        </p:spPr>
        <p:txBody>
          <a:bodyPr/>
          <a:lstStyle/>
          <a:p>
            <a:pPr lvl="0"/>
            <a:r>
              <a:rPr lang="en-IE" sz="4400" i="1" dirty="0">
                <a:latin typeface="Arial" pitchFamily="34"/>
                <a:cs typeface="Arial" pitchFamily="34"/>
              </a:rPr>
              <a:t>“‘</a:t>
            </a:r>
            <a:r>
              <a:rPr lang="en-IE" sz="4400" dirty="0">
                <a:latin typeface="Arial" pitchFamily="34"/>
                <a:cs typeface="Arial" pitchFamily="34"/>
              </a:rPr>
              <a:t>Tertiary Victimisation’– the Real Life Experiences of Victims with Disabilities in their Interaction with the Criminal Justice System</a:t>
            </a:r>
            <a:r>
              <a:rPr lang="en-IE" sz="4400" i="1" dirty="0">
                <a:latin typeface="Arial" pitchFamily="34"/>
                <a:cs typeface="Arial" pitchFamily="34"/>
              </a:rPr>
              <a:t>”</a:t>
            </a:r>
            <a:endParaRPr lang="en-IE" sz="4400" dirty="0">
              <a:latin typeface="Arial" pitchFamily="34"/>
              <a:cs typeface="Arial" pitchFamily="34"/>
            </a:endParaRP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3993" y="3288511"/>
            <a:ext cx="9144000" cy="165575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IE" sz="3200">
                <a:latin typeface="Arial" pitchFamily="34"/>
                <a:cs typeface="Arial" pitchFamily="34"/>
              </a:rPr>
              <a:t>Mr Michael Mullan</a:t>
            </a:r>
          </a:p>
          <a:p>
            <a:pPr lvl="0">
              <a:spcBef>
                <a:spcPts val="0"/>
              </a:spcBef>
            </a:pPr>
            <a:r>
              <a:rPr lang="en-IE" sz="3200">
                <a:latin typeface="Arial" pitchFamily="34"/>
                <a:cs typeface="Arial" pitchFamily="34"/>
              </a:rPr>
              <a:t>Saturday 15 February 2014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037" y="4249655"/>
            <a:ext cx="1847846" cy="2466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 b="1">
                <a:solidFill>
                  <a:srgbClr val="5B9BD5"/>
                </a:solidFill>
                <a:latin typeface="Arial" pitchFamily="34"/>
                <a:cs typeface="Arial" pitchFamily="34"/>
              </a:rPr>
              <a:t>Introduction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SzPct val="50000"/>
              <a:buFont typeface="Wingdings" pitchFamily="2"/>
              <a:buChar char="§"/>
            </a:pPr>
            <a:r>
              <a:rPr lang="en-IE" sz="3200" dirty="0">
                <a:latin typeface="Times New Roman" pitchFamily="18"/>
                <a:cs typeface="Times New Roman" pitchFamily="18"/>
              </a:rPr>
              <a:t>Victimology</a:t>
            </a:r>
          </a:p>
          <a:p>
            <a:pPr lvl="0">
              <a:buSzPct val="50000"/>
              <a:buFont typeface="Wingdings" pitchFamily="2"/>
              <a:buChar char="§"/>
            </a:pPr>
            <a:r>
              <a:rPr lang="en-IE" sz="3200" dirty="0">
                <a:latin typeface="Times New Roman" pitchFamily="18"/>
                <a:cs typeface="Times New Roman" pitchFamily="18"/>
              </a:rPr>
              <a:t>Victims with Disabilities</a:t>
            </a:r>
          </a:p>
          <a:p>
            <a:pPr lvl="0">
              <a:buSzPct val="50000"/>
              <a:buFont typeface="Wingdings" pitchFamily="2"/>
              <a:buChar char="§"/>
            </a:pPr>
            <a:r>
              <a:rPr lang="en-IE" sz="3200" dirty="0">
                <a:latin typeface="Times New Roman" pitchFamily="18"/>
                <a:cs typeface="Times New Roman" pitchFamily="18"/>
              </a:rPr>
              <a:t>Empirical research – 3 case studies</a:t>
            </a:r>
          </a:p>
          <a:p>
            <a:pPr lvl="0">
              <a:buSzPct val="50000"/>
              <a:buFont typeface="Wingdings" pitchFamily="2"/>
              <a:buChar char="§"/>
            </a:pPr>
            <a:endParaRPr lang="en-IE" sz="3200" dirty="0">
              <a:latin typeface="Times New Roman" pitchFamily="18"/>
              <a:cs typeface="Times New Roman" pitchFamily="18"/>
            </a:endParaRPr>
          </a:p>
          <a:p>
            <a:pPr lvl="0">
              <a:buSzPct val="50000"/>
              <a:buFont typeface="Wingdings" pitchFamily="2"/>
              <a:buChar char="§"/>
            </a:pPr>
            <a:r>
              <a:rPr lang="en-IE" sz="3200" dirty="0">
                <a:latin typeface="Times New Roman" pitchFamily="18"/>
                <a:cs typeface="Times New Roman" pitchFamily="18"/>
              </a:rPr>
              <a:t>Tertiary Victimisation</a:t>
            </a:r>
          </a:p>
          <a:p>
            <a:pPr lvl="0">
              <a:buSzPct val="50000"/>
              <a:buFont typeface="Wingdings" pitchFamily="2"/>
              <a:buChar char="§"/>
            </a:pPr>
            <a:r>
              <a:rPr lang="en-IE" sz="3200" dirty="0">
                <a:latin typeface="Times New Roman" pitchFamily="18"/>
                <a:cs typeface="Times New Roman" pitchFamily="18"/>
              </a:rPr>
              <a:t>Access to Justice </a:t>
            </a:r>
          </a:p>
          <a:p>
            <a:pPr lvl="0">
              <a:buSzPct val="50000"/>
              <a:buFont typeface="Wingdings" pitchFamily="2"/>
              <a:buChar char="§"/>
            </a:pPr>
            <a:r>
              <a:rPr lang="en-IE" sz="3200" dirty="0">
                <a:latin typeface="Times New Roman" pitchFamily="18"/>
                <a:cs typeface="Times New Roman" pitchFamily="18"/>
              </a:rPr>
              <a:t>UN Declaration on the Rights of Persons with Disabilities </a:t>
            </a:r>
          </a:p>
          <a:p>
            <a:pPr marL="0" lvl="0" indent="0">
              <a:buNone/>
            </a:pPr>
            <a:endParaRPr lang="en-IE" sz="3200" dirty="0">
              <a:latin typeface="Times New Roman" pitchFamily="18"/>
              <a:cs typeface="Times New Roman" pitchFamily="18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407" y="2426817"/>
            <a:ext cx="1724741" cy="1574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 b="1">
                <a:solidFill>
                  <a:srgbClr val="5B9BD5"/>
                </a:solidFill>
                <a:latin typeface="Arial" pitchFamily="34"/>
                <a:cs typeface="Arial" pitchFamily="34"/>
              </a:rPr>
              <a:t>A. Commission 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571500" lvl="0" indent="-571500">
              <a:buFont typeface="Calibri Light"/>
              <a:buAutoNum type="romanUcPeriod"/>
            </a:pPr>
            <a:r>
              <a:rPr lang="en-IE" sz="3200">
                <a:latin typeface="Arial" pitchFamily="34"/>
                <a:cs typeface="Arial" pitchFamily="34"/>
              </a:rPr>
              <a:t>High incidence rates </a:t>
            </a:r>
          </a:p>
          <a:p>
            <a:pPr lvl="1">
              <a:buSzPct val="50000"/>
            </a:pPr>
            <a:r>
              <a:rPr lang="en-IE" sz="3200">
                <a:latin typeface="Arial" pitchFamily="34"/>
                <a:cs typeface="Arial" pitchFamily="34"/>
              </a:rPr>
              <a:t>‘Ideal Victimhood’</a:t>
            </a:r>
          </a:p>
          <a:p>
            <a:pPr lvl="1">
              <a:buSzPct val="50000"/>
            </a:pPr>
            <a:r>
              <a:rPr lang="en-IE" sz="3200">
                <a:latin typeface="Arial" pitchFamily="34"/>
                <a:cs typeface="Arial" pitchFamily="34"/>
              </a:rPr>
              <a:t>Vulnerability </a:t>
            </a:r>
          </a:p>
          <a:p>
            <a:pPr marL="514350" lvl="0" indent="-514350">
              <a:buFont typeface="Calibri Light"/>
              <a:buAutoNum type="romanUcPeriod"/>
            </a:pPr>
            <a:r>
              <a:rPr lang="en-IE" sz="3200">
                <a:latin typeface="Arial" pitchFamily="34"/>
                <a:cs typeface="Arial" pitchFamily="34"/>
              </a:rPr>
              <a:t>Hate crime</a:t>
            </a:r>
          </a:p>
          <a:p>
            <a:pPr marL="514350" lvl="0" indent="-514350">
              <a:buFont typeface="Calibri Light"/>
              <a:buAutoNum type="romanUcPeriod"/>
            </a:pPr>
            <a:r>
              <a:rPr lang="en-IE" sz="3200">
                <a:latin typeface="Arial" pitchFamily="34"/>
                <a:cs typeface="Arial" pitchFamily="34"/>
              </a:rPr>
              <a:t> Repeat Victimisation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126" y="1461138"/>
            <a:ext cx="2857500" cy="2381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 b="1">
                <a:solidFill>
                  <a:srgbClr val="5B9BD5"/>
                </a:solidFill>
                <a:latin typeface="Arial" pitchFamily="34"/>
                <a:cs typeface="Arial" pitchFamily="34"/>
              </a:rPr>
              <a:t>B. Reporting 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690689"/>
            <a:ext cx="10515600" cy="4351336"/>
          </a:xfrm>
        </p:spPr>
        <p:txBody>
          <a:bodyPr/>
          <a:lstStyle/>
          <a:p>
            <a:pPr marL="571500" lvl="0" indent="-571500">
              <a:lnSpc>
                <a:spcPct val="80000"/>
              </a:lnSpc>
              <a:buFont typeface="Calibri Light"/>
              <a:buAutoNum type="romanUcPeriod"/>
            </a:pPr>
            <a:r>
              <a:rPr lang="en-IE" sz="3200">
                <a:latin typeface="Arial" pitchFamily="34"/>
                <a:cs typeface="Arial" pitchFamily="34"/>
              </a:rPr>
              <a:t>Underreporting</a:t>
            </a:r>
          </a:p>
          <a:p>
            <a:pPr lvl="1">
              <a:lnSpc>
                <a:spcPct val="80000"/>
              </a:lnSpc>
              <a:buSzPct val="50000"/>
            </a:pPr>
            <a:r>
              <a:rPr lang="en-IE" sz="3200">
                <a:latin typeface="Arial" pitchFamily="34"/>
                <a:cs typeface="Arial" pitchFamily="34"/>
              </a:rPr>
              <a:t>Fear of institutionalisation</a:t>
            </a:r>
          </a:p>
          <a:p>
            <a:pPr lvl="1">
              <a:lnSpc>
                <a:spcPct val="80000"/>
              </a:lnSpc>
              <a:buSzPct val="50000"/>
            </a:pPr>
            <a:r>
              <a:rPr lang="en-IE" sz="3200">
                <a:latin typeface="Arial" pitchFamily="34"/>
                <a:cs typeface="Arial" pitchFamily="34"/>
              </a:rPr>
              <a:t>Repercussions</a:t>
            </a:r>
          </a:p>
          <a:p>
            <a:pPr lvl="1">
              <a:lnSpc>
                <a:spcPct val="80000"/>
              </a:lnSpc>
              <a:buSzPct val="50000"/>
            </a:pPr>
            <a:r>
              <a:rPr lang="en-IE" sz="3200">
                <a:latin typeface="Arial" pitchFamily="34"/>
                <a:cs typeface="Arial" pitchFamily="34"/>
              </a:rPr>
              <a:t>Lack of knowledge</a:t>
            </a:r>
          </a:p>
          <a:p>
            <a:pPr lvl="1">
              <a:lnSpc>
                <a:spcPct val="80000"/>
              </a:lnSpc>
              <a:buSzPct val="50000"/>
            </a:pPr>
            <a:r>
              <a:rPr lang="en-IE" sz="3200">
                <a:latin typeface="Arial" pitchFamily="34"/>
                <a:cs typeface="Arial" pitchFamily="34"/>
              </a:rPr>
              <a:t>Dependency</a:t>
            </a:r>
          </a:p>
          <a:p>
            <a:pPr lvl="1">
              <a:lnSpc>
                <a:spcPct val="80000"/>
              </a:lnSpc>
              <a:buSzPct val="50000"/>
            </a:pPr>
            <a:r>
              <a:rPr lang="en-IE" sz="3200">
                <a:latin typeface="Arial" pitchFamily="34"/>
                <a:cs typeface="Arial" pitchFamily="34"/>
              </a:rPr>
              <a:t>Third-party reaction</a:t>
            </a:r>
          </a:p>
          <a:p>
            <a:pPr marL="457200" lvl="0" indent="-457200">
              <a:lnSpc>
                <a:spcPct val="80000"/>
              </a:lnSpc>
              <a:buFont typeface="Calibri Light"/>
              <a:buAutoNum type="romanUcPeriod"/>
            </a:pPr>
            <a:r>
              <a:rPr lang="en-IE" sz="3200">
                <a:latin typeface="Arial" pitchFamily="34"/>
                <a:cs typeface="Arial" pitchFamily="34"/>
              </a:rPr>
              <a:t>Actual reporting</a:t>
            </a:r>
          </a:p>
          <a:p>
            <a:pPr lvl="1">
              <a:lnSpc>
                <a:spcPct val="80000"/>
              </a:lnSpc>
              <a:buSzPct val="50000"/>
            </a:pPr>
            <a:r>
              <a:rPr lang="en-IE" sz="3200">
                <a:latin typeface="Arial" pitchFamily="34"/>
                <a:cs typeface="Arial" pitchFamily="34"/>
              </a:rPr>
              <a:t>Not believed</a:t>
            </a:r>
          </a:p>
          <a:p>
            <a:pPr lvl="1">
              <a:lnSpc>
                <a:spcPct val="80000"/>
              </a:lnSpc>
              <a:buSzPct val="50000"/>
            </a:pPr>
            <a:r>
              <a:rPr lang="en-IE" sz="3200">
                <a:latin typeface="Arial" pitchFamily="34"/>
                <a:cs typeface="Arial" pitchFamily="34"/>
              </a:rPr>
              <a:t>Lack of information </a:t>
            </a:r>
          </a:p>
          <a:p>
            <a:pPr lvl="1">
              <a:lnSpc>
                <a:spcPct val="80000"/>
              </a:lnSpc>
              <a:buSzPct val="50000"/>
            </a:pPr>
            <a:r>
              <a:rPr lang="en-IE" sz="3200">
                <a:latin typeface="Arial" pitchFamily="34"/>
                <a:cs typeface="Arial" pitchFamily="34"/>
              </a:rPr>
              <a:t>Lack of accommodations </a:t>
            </a:r>
          </a:p>
          <a:p>
            <a:pPr lvl="1">
              <a:lnSpc>
                <a:spcPct val="80000"/>
              </a:lnSpc>
              <a:buSzPct val="50000"/>
            </a:pPr>
            <a:r>
              <a:rPr lang="en-IE" sz="3200">
                <a:latin typeface="Arial" pitchFamily="34"/>
                <a:cs typeface="Arial" pitchFamily="34"/>
              </a:rPr>
              <a:t>Physical barriers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323" y="2039678"/>
            <a:ext cx="4595810" cy="3147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 b="1">
                <a:solidFill>
                  <a:srgbClr val="5B9BD5"/>
                </a:solidFill>
                <a:latin typeface="Arial" pitchFamily="34"/>
                <a:cs typeface="Arial" pitchFamily="34"/>
              </a:rPr>
              <a:t>C. Trial Stage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SzPct val="50000"/>
            </a:pPr>
            <a:r>
              <a:rPr lang="en-IE" sz="3200">
                <a:latin typeface="Arial" pitchFamily="34"/>
                <a:cs typeface="Arial" pitchFamily="34"/>
              </a:rPr>
              <a:t>Attrition rates</a:t>
            </a:r>
          </a:p>
          <a:p>
            <a:pPr lvl="0">
              <a:buSzPct val="50000"/>
            </a:pPr>
            <a:r>
              <a:rPr lang="en-IE" sz="3200">
                <a:latin typeface="Arial" pitchFamily="34"/>
                <a:cs typeface="Arial" pitchFamily="34"/>
              </a:rPr>
              <a:t>Decision to go to trial </a:t>
            </a:r>
          </a:p>
          <a:p>
            <a:pPr lvl="0">
              <a:buSzPct val="50000"/>
            </a:pPr>
            <a:r>
              <a:rPr lang="en-IE" sz="3200">
                <a:latin typeface="Arial" pitchFamily="34"/>
                <a:cs typeface="Arial" pitchFamily="34"/>
              </a:rPr>
              <a:t>Criminal Evidence Act 1992</a:t>
            </a:r>
          </a:p>
          <a:p>
            <a:pPr lvl="0">
              <a:buSzPct val="50000"/>
            </a:pPr>
            <a:r>
              <a:rPr lang="en-IE" sz="3200">
                <a:latin typeface="Arial" pitchFamily="34"/>
                <a:cs typeface="Arial" pitchFamily="34"/>
              </a:rPr>
              <a:t>Formality 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34806" y="1988838"/>
            <a:ext cx="4160437" cy="312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grpSp>
        <p:nvGrpSpPr>
          <p:cNvPr id="4" name="Diagram 5"/>
          <p:cNvGrpSpPr/>
          <p:nvPr/>
        </p:nvGrpSpPr>
        <p:grpSpPr>
          <a:xfrm>
            <a:off x="0" y="1027904"/>
            <a:ext cx="12089857" cy="5830095"/>
            <a:chOff x="0" y="1027904"/>
            <a:chExt cx="12089857" cy="5830095"/>
          </a:xfrm>
        </p:grpSpPr>
        <p:sp>
          <p:nvSpPr>
            <p:cNvPr id="5" name="Freeform 4"/>
            <p:cNvSpPr/>
            <p:nvPr/>
          </p:nvSpPr>
          <p:spPr>
            <a:xfrm>
              <a:off x="0" y="2190472"/>
              <a:ext cx="2592589" cy="25925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92585"/>
                <a:gd name="f7" fmla="val 1296293"/>
                <a:gd name="f8" fmla="val 580370"/>
                <a:gd name="f9" fmla="val 2012216"/>
                <a:gd name="f10" fmla="val 2592586"/>
                <a:gd name="f11" fmla="+- 0 0 -90"/>
                <a:gd name="f12" fmla="*/ f3 1 2592585"/>
                <a:gd name="f13" fmla="*/ f4 1 2592585"/>
                <a:gd name="f14" fmla="+- f6 0 f5"/>
                <a:gd name="f15" fmla="*/ f11 f0 1"/>
                <a:gd name="f16" fmla="*/ f14 1 2592585"/>
                <a:gd name="f17" fmla="*/ 0 f14 1"/>
                <a:gd name="f18" fmla="*/ 1296293 f14 1"/>
                <a:gd name="f19" fmla="*/ 2592586 f14 1"/>
                <a:gd name="f20" fmla="*/ f15 1 f2"/>
                <a:gd name="f21" fmla="*/ f17 1 2592585"/>
                <a:gd name="f22" fmla="*/ f18 1 2592585"/>
                <a:gd name="f23" fmla="*/ f19 1 2592585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2592585" h="2592585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5B9BD5"/>
            </a:solidFill>
            <a:ln w="12701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412696" tIns="412696" rIns="412696" bIns="412696" anchor="ctr" anchorCtr="1" compatLnSpc="1">
              <a:noAutofit/>
            </a:bodyPr>
            <a:lstStyle/>
            <a:p>
              <a:pPr marL="0" marR="0" lvl="0" indent="0" algn="ctr" defTabSz="115570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IE" sz="26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  <a:ea typeface=""/>
                  <a:cs typeface=""/>
                </a:rPr>
                <a:t>Secondary Victimisation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1652476" y="5354296"/>
              <a:ext cx="1503703" cy="15037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3699"/>
                <a:gd name="f7" fmla="val 199315"/>
                <a:gd name="f8" fmla="val 575014"/>
                <a:gd name="f9" fmla="val 928685"/>
                <a:gd name="f10" fmla="val 1304384"/>
                <a:gd name="f11" fmla="+- 0 0 -90"/>
                <a:gd name="f12" fmla="*/ f3 1 1503699"/>
                <a:gd name="f13" fmla="*/ f4 1 1503699"/>
                <a:gd name="f14" fmla="+- f6 0 f5"/>
                <a:gd name="f15" fmla="*/ f11 f0 1"/>
                <a:gd name="f16" fmla="*/ f14 1 1503699"/>
                <a:gd name="f17" fmla="*/ 199315 f14 1"/>
                <a:gd name="f18" fmla="*/ 575014 f14 1"/>
                <a:gd name="f19" fmla="*/ 928685 f14 1"/>
                <a:gd name="f20" fmla="*/ 1304384 f14 1"/>
                <a:gd name="f21" fmla="*/ f15 1 f2"/>
                <a:gd name="f22" fmla="*/ f17 1 1503699"/>
                <a:gd name="f23" fmla="*/ f18 1 1503699"/>
                <a:gd name="f24" fmla="*/ f19 1 1503699"/>
                <a:gd name="f25" fmla="*/ f20 1 1503699"/>
                <a:gd name="f26" fmla="*/ f5 1 f16"/>
                <a:gd name="f27" fmla="*/ f6 1 f16"/>
                <a:gd name="f28" fmla="+- f21 0 f1"/>
                <a:gd name="f29" fmla="*/ f22 1 f16"/>
                <a:gd name="f30" fmla="*/ f23 1 f16"/>
                <a:gd name="f31" fmla="*/ f24 1 f16"/>
                <a:gd name="f32" fmla="*/ f25 1 f16"/>
                <a:gd name="f33" fmla="*/ f26 f12 1"/>
                <a:gd name="f34" fmla="*/ f27 f12 1"/>
                <a:gd name="f35" fmla="*/ f27 f13 1"/>
                <a:gd name="f36" fmla="*/ f26 f13 1"/>
                <a:gd name="f37" fmla="*/ f29 f12 1"/>
                <a:gd name="f38" fmla="*/ f30 f13 1"/>
                <a:gd name="f39" fmla="*/ f30 f12 1"/>
                <a:gd name="f40" fmla="*/ f29 f13 1"/>
                <a:gd name="f41" fmla="*/ f31 f12 1"/>
                <a:gd name="f42" fmla="*/ f32 f12 1"/>
                <a:gd name="f43" fmla="*/ f31 f13 1"/>
                <a:gd name="f44" fmla="*/ f32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7" y="f38"/>
                </a:cxn>
                <a:cxn ang="f28">
                  <a:pos x="f39" y="f38"/>
                </a:cxn>
                <a:cxn ang="f28">
                  <a:pos x="f39" y="f40"/>
                </a:cxn>
                <a:cxn ang="f28">
                  <a:pos x="f41" y="f40"/>
                </a:cxn>
                <a:cxn ang="f28">
                  <a:pos x="f41" y="f38"/>
                </a:cxn>
                <a:cxn ang="f28">
                  <a:pos x="f42" y="f38"/>
                </a:cxn>
                <a:cxn ang="f28">
                  <a:pos x="f42" y="f43"/>
                </a:cxn>
                <a:cxn ang="f28">
                  <a:pos x="f41" y="f43"/>
                </a:cxn>
                <a:cxn ang="f28">
                  <a:pos x="f41" y="f44"/>
                </a:cxn>
                <a:cxn ang="f28">
                  <a:pos x="f39" y="f44"/>
                </a:cxn>
                <a:cxn ang="f28">
                  <a:pos x="f39" y="f43"/>
                </a:cxn>
                <a:cxn ang="f28">
                  <a:pos x="f37" y="f43"/>
                </a:cxn>
                <a:cxn ang="f28">
                  <a:pos x="f37" y="f38"/>
                </a:cxn>
              </a:cxnLst>
              <a:rect l="f33" t="f36" r="f34" b="f35"/>
              <a:pathLst>
                <a:path w="1503699" h="1503699">
                  <a:moveTo>
                    <a:pt x="f7" y="f8"/>
                  </a:moveTo>
                  <a:lnTo>
                    <a:pt x="f8" y="f8"/>
                  </a:lnTo>
                  <a:lnTo>
                    <a:pt x="f8" y="f7"/>
                  </a:lnTo>
                  <a:lnTo>
                    <a:pt x="f9" y="f7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9"/>
                  </a:lnTo>
                  <a:lnTo>
                    <a:pt x="f9" y="f9"/>
                  </a:lnTo>
                  <a:lnTo>
                    <a:pt x="f9" y="f10"/>
                  </a:lnTo>
                  <a:lnTo>
                    <a:pt x="f8" y="f10"/>
                  </a:lnTo>
                  <a:lnTo>
                    <a:pt x="f8" y="f9"/>
                  </a:lnTo>
                  <a:lnTo>
                    <a:pt x="f7" y="f9"/>
                  </a:lnTo>
                  <a:lnTo>
                    <a:pt x="f7" y="f8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199311" tIns="575011" rIns="199311" bIns="575011" anchor="ctr" anchorCtr="1" compatLnSpc="1">
              <a:noAutofit/>
            </a:bodyPr>
            <a:lstStyle/>
            <a:p>
              <a:pPr marL="0" marR="0" lvl="0" indent="0" algn="ctr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E" sz="21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4115357" y="4379774"/>
              <a:ext cx="2307012" cy="23390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07012"/>
                <a:gd name="f7" fmla="val 2339082"/>
                <a:gd name="f8" fmla="val 1169541"/>
                <a:gd name="f9" fmla="val 523621"/>
                <a:gd name="f10" fmla="val 516442"/>
                <a:gd name="f11" fmla="val 1153506"/>
                <a:gd name="f12" fmla="val 1790570"/>
                <a:gd name="f13" fmla="val 1815461"/>
                <a:gd name="f14" fmla="+- 0 0 -90"/>
                <a:gd name="f15" fmla="*/ f3 1 2307012"/>
                <a:gd name="f16" fmla="*/ f4 1 2339082"/>
                <a:gd name="f17" fmla="+- f7 0 f5"/>
                <a:gd name="f18" fmla="+- f6 0 f5"/>
                <a:gd name="f19" fmla="*/ f14 f0 1"/>
                <a:gd name="f20" fmla="*/ f18 1 2307012"/>
                <a:gd name="f21" fmla="*/ f17 1 2339082"/>
                <a:gd name="f22" fmla="*/ 0 f18 1"/>
                <a:gd name="f23" fmla="*/ 1169541 f17 1"/>
                <a:gd name="f24" fmla="*/ 1153506 f18 1"/>
                <a:gd name="f25" fmla="*/ 0 f17 1"/>
                <a:gd name="f26" fmla="*/ 2307012 f18 1"/>
                <a:gd name="f27" fmla="*/ 2339082 f17 1"/>
                <a:gd name="f28" fmla="*/ f19 1 f2"/>
                <a:gd name="f29" fmla="*/ f22 1 2307012"/>
                <a:gd name="f30" fmla="*/ f23 1 2339082"/>
                <a:gd name="f31" fmla="*/ f24 1 2307012"/>
                <a:gd name="f32" fmla="*/ f25 1 2339082"/>
                <a:gd name="f33" fmla="*/ f26 1 2307012"/>
                <a:gd name="f34" fmla="*/ f27 1 2339082"/>
                <a:gd name="f35" fmla="*/ f5 1 f20"/>
                <a:gd name="f36" fmla="*/ f6 1 f20"/>
                <a:gd name="f37" fmla="*/ f5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1"/>
                </a:cxn>
                <a:cxn ang="f39">
                  <a:pos x="f52" y="f55"/>
                </a:cxn>
                <a:cxn ang="f39">
                  <a:pos x="f50" y="f51"/>
                </a:cxn>
              </a:cxnLst>
              <a:rect l="f46" t="f49" r="f47" b="f48"/>
              <a:pathLst>
                <a:path w="2307012" h="2339082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6" y="f9"/>
                    <a:pt x="f6" y="f8"/>
                  </a:cubicBezTo>
                  <a:cubicBezTo>
                    <a:pt x="f6" y="f13"/>
                    <a:pt x="f12" y="f7"/>
                    <a:pt x="f11" y="f7"/>
                  </a:cubicBezTo>
                  <a:cubicBezTo>
                    <a:pt x="f10" y="f7"/>
                    <a:pt x="f5" y="f13"/>
                    <a:pt x="f5" y="f8"/>
                  </a:cubicBezTo>
                  <a:close/>
                </a:path>
              </a:pathLst>
            </a:custGeom>
            <a:solidFill>
              <a:srgbClr val="5B9BD5"/>
            </a:solidFill>
            <a:ln w="12701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370871" tIns="375571" rIns="370871" bIns="375571" anchor="ctr" anchorCtr="1" compatLnSpc="1">
              <a:noAutofit/>
            </a:bodyPr>
            <a:lstStyle/>
            <a:p>
              <a:pPr marL="0" marR="0" lvl="0" indent="0" algn="ctr" defTabSz="115570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IE" sz="26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  <a:ea typeface=""/>
                  <a:cs typeface=""/>
                </a:rPr>
                <a:t>Reaction by Criminal Justice System</a:t>
              </a:r>
            </a:p>
          </p:txBody>
        </p:sp>
        <p:sp>
          <p:nvSpPr>
            <p:cNvPr id="8" name="Freeform 7"/>
            <p:cNvSpPr/>
            <p:nvPr/>
          </p:nvSpPr>
          <p:spPr>
            <a:xfrm rot="21591594">
              <a:off x="6784830" y="4870808"/>
              <a:ext cx="389077" cy="9644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9074"/>
                <a:gd name="f7" fmla="val 964441"/>
                <a:gd name="f8" fmla="val 192888"/>
                <a:gd name="f9" fmla="val 194537"/>
                <a:gd name="f10" fmla="val 482221"/>
                <a:gd name="f11" fmla="val 771553"/>
                <a:gd name="f12" fmla="+- 0 0 -90"/>
                <a:gd name="f13" fmla="*/ f3 1 389074"/>
                <a:gd name="f14" fmla="*/ f4 1 964441"/>
                <a:gd name="f15" fmla="+- f7 0 f5"/>
                <a:gd name="f16" fmla="+- f6 0 f5"/>
                <a:gd name="f17" fmla="*/ f12 f0 1"/>
                <a:gd name="f18" fmla="*/ f16 1 389074"/>
                <a:gd name="f19" fmla="*/ f15 1 964441"/>
                <a:gd name="f20" fmla="*/ 0 f16 1"/>
                <a:gd name="f21" fmla="*/ 192888 f15 1"/>
                <a:gd name="f22" fmla="*/ 194537 f16 1"/>
                <a:gd name="f23" fmla="*/ 0 f15 1"/>
                <a:gd name="f24" fmla="*/ 389074 f16 1"/>
                <a:gd name="f25" fmla="*/ 482221 f15 1"/>
                <a:gd name="f26" fmla="*/ 964441 f15 1"/>
                <a:gd name="f27" fmla="*/ 771553 f15 1"/>
                <a:gd name="f28" fmla="*/ f17 1 f2"/>
                <a:gd name="f29" fmla="*/ f20 1 389074"/>
                <a:gd name="f30" fmla="*/ f21 1 964441"/>
                <a:gd name="f31" fmla="*/ f22 1 389074"/>
                <a:gd name="f32" fmla="*/ f23 1 964441"/>
                <a:gd name="f33" fmla="*/ f24 1 389074"/>
                <a:gd name="f34" fmla="*/ f25 1 964441"/>
                <a:gd name="f35" fmla="*/ f26 1 964441"/>
                <a:gd name="f36" fmla="*/ f27 1 964441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389074" h="964441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192883" rIns="116723" bIns="192883" anchor="ctr" anchorCtr="1" compatLnSpc="1">
              <a:noAutofit/>
            </a:bodyPr>
            <a:lstStyle/>
            <a:p>
              <a:pPr marL="0" marR="0" lvl="0" indent="0" algn="ctr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E" sz="21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7108984" y="1027904"/>
              <a:ext cx="4980873" cy="48283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80876"/>
                <a:gd name="f7" fmla="val 4828328"/>
                <a:gd name="f8" fmla="val 2414164"/>
                <a:gd name="f9" fmla="val 1080858"/>
                <a:gd name="f10" fmla="val 1115007"/>
                <a:gd name="f11" fmla="val 2490438"/>
                <a:gd name="f12" fmla="val 3865869"/>
                <a:gd name="f13" fmla="val 3747470"/>
                <a:gd name="f14" fmla="+- 0 0 -90"/>
                <a:gd name="f15" fmla="*/ f3 1 4980876"/>
                <a:gd name="f16" fmla="*/ f4 1 4828328"/>
                <a:gd name="f17" fmla="+- f7 0 f5"/>
                <a:gd name="f18" fmla="+- f6 0 f5"/>
                <a:gd name="f19" fmla="*/ f14 f0 1"/>
                <a:gd name="f20" fmla="*/ f18 1 4980876"/>
                <a:gd name="f21" fmla="*/ f17 1 4828328"/>
                <a:gd name="f22" fmla="*/ 0 f18 1"/>
                <a:gd name="f23" fmla="*/ 2414164 f17 1"/>
                <a:gd name="f24" fmla="*/ 2490438 f18 1"/>
                <a:gd name="f25" fmla="*/ 0 f17 1"/>
                <a:gd name="f26" fmla="*/ 4980876 f18 1"/>
                <a:gd name="f27" fmla="*/ 4828328 f17 1"/>
                <a:gd name="f28" fmla="*/ f19 1 f2"/>
                <a:gd name="f29" fmla="*/ f22 1 4980876"/>
                <a:gd name="f30" fmla="*/ f23 1 4828328"/>
                <a:gd name="f31" fmla="*/ f24 1 4980876"/>
                <a:gd name="f32" fmla="*/ f25 1 4828328"/>
                <a:gd name="f33" fmla="*/ f26 1 4980876"/>
                <a:gd name="f34" fmla="*/ f27 1 4828328"/>
                <a:gd name="f35" fmla="*/ f5 1 f20"/>
                <a:gd name="f36" fmla="*/ f6 1 f20"/>
                <a:gd name="f37" fmla="*/ f5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1"/>
                </a:cxn>
                <a:cxn ang="f39">
                  <a:pos x="f52" y="f55"/>
                </a:cxn>
                <a:cxn ang="f39">
                  <a:pos x="f50" y="f51"/>
                </a:cxn>
              </a:cxnLst>
              <a:rect l="f46" t="f49" r="f47" b="f48"/>
              <a:pathLst>
                <a:path w="4980876" h="4828328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6" y="f9"/>
                    <a:pt x="f6" y="f8"/>
                  </a:cubicBezTo>
                  <a:cubicBezTo>
                    <a:pt x="f6" y="f13"/>
                    <a:pt x="f12" y="f7"/>
                    <a:pt x="f11" y="f7"/>
                  </a:cubicBezTo>
                  <a:cubicBezTo>
                    <a:pt x="f10" y="f7"/>
                    <a:pt x="f5" y="f13"/>
                    <a:pt x="f5" y="f8"/>
                  </a:cubicBezTo>
                  <a:close/>
                </a:path>
              </a:pathLst>
            </a:custGeom>
            <a:solidFill>
              <a:srgbClr val="5B9BD5"/>
            </a:solidFill>
            <a:ln w="12701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791660" tIns="769321" rIns="791660" bIns="769321" anchor="ctr" anchorCtr="1" compatLnSpc="1">
              <a:noAutofit/>
            </a:bodyPr>
            <a:lstStyle/>
            <a:p>
              <a:pPr marL="0" marR="0" lvl="0" indent="0" algn="ctr" defTabSz="217804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IE" sz="49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ea typeface=""/>
                  <a:cs typeface=""/>
                </a:rPr>
                <a:t>Tertiary Victimisation</a:t>
              </a:r>
            </a:p>
          </p:txBody>
        </p:sp>
      </p:grpSp>
      <p:pic>
        <p:nvPicPr>
          <p:cNvPr id="1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348" y="590583"/>
            <a:ext cx="2374349" cy="23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Double Bracket 6"/>
          <p:cNvSpPr/>
          <p:nvPr/>
        </p:nvSpPr>
        <p:spPr>
          <a:xfrm>
            <a:off x="4115348" y="295195"/>
            <a:ext cx="2345079" cy="642365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9 1 100000"/>
              <a:gd name="f31" fmla="+- f21 0 f30"/>
              <a:gd name="f32" fmla="+- f22 0 f30"/>
              <a:gd name="f33" fmla="*/ f30 29289 1"/>
              <a:gd name="f34" fmla="*/ f30 f18 1"/>
              <a:gd name="f35" fmla="*/ f33 1 100000"/>
              <a:gd name="f36" fmla="*/ f31 f18 1"/>
              <a:gd name="f37" fmla="*/ f32 f18 1"/>
              <a:gd name="f38" fmla="+- f21 0 f35"/>
              <a:gd name="f39" fmla="+- f22 0 f35"/>
              <a:gd name="f40" fmla="*/ f35 f18 1"/>
              <a:gd name="f41" fmla="*/ f38 f18 1"/>
              <a:gd name="f42" fmla="*/ f39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0" r="f41" b="f42"/>
            <a:pathLst>
              <a:path stroke="0">
                <a:moveTo>
                  <a:pt x="f23" y="f34"/>
                </a:moveTo>
                <a:arcTo wR="f34" hR="f34" stAng="f0" swAng="f1"/>
                <a:lnTo>
                  <a:pt x="f36" y="f23"/>
                </a:lnTo>
                <a:arcTo wR="f34" hR="f34" stAng="f2" swAng="f1"/>
                <a:lnTo>
                  <a:pt x="f26" y="f37"/>
                </a:lnTo>
                <a:arcTo wR="f34" hR="f34" stAng="f6" swAng="f1"/>
                <a:lnTo>
                  <a:pt x="f34" y="f27"/>
                </a:lnTo>
                <a:arcTo wR="f34" hR="f34" stAng="f1" swAng="f1"/>
                <a:close/>
              </a:path>
              <a:path fill="none">
                <a:moveTo>
                  <a:pt x="f34" y="f27"/>
                </a:moveTo>
                <a:arcTo wR="f34" hR="f34" stAng="f1" swAng="f1"/>
                <a:lnTo>
                  <a:pt x="f23" y="f34"/>
                </a:lnTo>
                <a:arcTo wR="f34" hR="f34" stAng="f0" swAng="f1"/>
                <a:moveTo>
                  <a:pt x="f36" y="f23"/>
                </a:moveTo>
                <a:arcTo wR="f34" hR="f34" stAng="f2" swAng="f1"/>
                <a:lnTo>
                  <a:pt x="f26" y="f37"/>
                </a:lnTo>
                <a:arcTo wR="f34" hR="f34" stAng="f6" swAng="f1"/>
              </a:path>
            </a:pathLst>
          </a:custGeom>
          <a:noFill/>
          <a:ln w="73023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1" i="0" u="none" strike="noStrike" kern="1200" cap="none" spc="0" baseline="0">
              <a:solidFill>
                <a:srgbClr val="000000"/>
              </a:solidFill>
              <a:effectLst>
                <a:outerShdw dist="38095" dir="2639887">
                  <a:srgbClr val="5B9BD5"/>
                </a:outerShdw>
              </a:effectLst>
              <a:uFillTx/>
              <a:latin typeface="Calibri"/>
              <a:ea typeface=""/>
              <a:cs typeface=""/>
            </a:endParaRPr>
          </a:p>
        </p:txBody>
      </p:sp>
      <p:sp>
        <p:nvSpPr>
          <p:cNvPr id="12" name="Cross 7"/>
          <p:cNvSpPr/>
          <p:nvPr/>
        </p:nvSpPr>
        <p:spPr>
          <a:xfrm>
            <a:off x="4723708" y="3061246"/>
            <a:ext cx="1128369" cy="1140183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39094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+- f22 0 f21"/>
              <a:gd name="f27" fmla="*/ f25 f4 1"/>
              <a:gd name="f28" fmla="*/ f27 1 100000"/>
              <a:gd name="f29" fmla="+- f18 0 f28"/>
              <a:gd name="f30" fmla="+- f19 0 f28"/>
              <a:gd name="f31" fmla="?: f26 f3 f28"/>
              <a:gd name="f32" fmla="?: f26 f28 f3"/>
              <a:gd name="f33" fmla="*/ f28 f15 1"/>
              <a:gd name="f34" fmla="?: f26 f18 f29"/>
              <a:gd name="f35" fmla="?: f26 f30 f19"/>
              <a:gd name="f36" fmla="*/ f31 f15 1"/>
              <a:gd name="f37" fmla="*/ f32 f15 1"/>
              <a:gd name="f38" fmla="*/ f29 f15 1"/>
              <a:gd name="f39" fmla="*/ f30 f15 1"/>
              <a:gd name="f40" fmla="*/ f34 f15 1"/>
              <a:gd name="f41" fmla="*/ f3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7" r="f40" b="f41"/>
            <a:pathLst>
              <a:path>
                <a:moveTo>
                  <a:pt x="f20" y="f33"/>
                </a:moveTo>
                <a:lnTo>
                  <a:pt x="f33" y="f33"/>
                </a:lnTo>
                <a:lnTo>
                  <a:pt x="f33" y="f20"/>
                </a:lnTo>
                <a:lnTo>
                  <a:pt x="f38" y="f20"/>
                </a:lnTo>
                <a:lnTo>
                  <a:pt x="f38" y="f33"/>
                </a:lnTo>
                <a:lnTo>
                  <a:pt x="f23" y="f33"/>
                </a:lnTo>
                <a:lnTo>
                  <a:pt x="f23" y="f39"/>
                </a:lnTo>
                <a:lnTo>
                  <a:pt x="f38" y="f39"/>
                </a:lnTo>
                <a:lnTo>
                  <a:pt x="f38" y="f24"/>
                </a:lnTo>
                <a:lnTo>
                  <a:pt x="f33" y="f24"/>
                </a:lnTo>
                <a:lnTo>
                  <a:pt x="f33" y="f39"/>
                </a:lnTo>
                <a:lnTo>
                  <a:pt x="f20" y="f39"/>
                </a:lnTo>
                <a:close/>
              </a:path>
            </a:pathLst>
          </a:custGeom>
          <a:solidFill>
            <a:srgbClr val="000000"/>
          </a:solidFill>
          <a:ln w="12701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13" name="Cross 8"/>
          <p:cNvSpPr/>
          <p:nvPr/>
        </p:nvSpPr>
        <p:spPr>
          <a:xfrm>
            <a:off x="2703441" y="3061246"/>
            <a:ext cx="1128369" cy="1140183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39094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+- f22 0 f21"/>
              <a:gd name="f27" fmla="*/ f25 f4 1"/>
              <a:gd name="f28" fmla="*/ f27 1 100000"/>
              <a:gd name="f29" fmla="+- f18 0 f28"/>
              <a:gd name="f30" fmla="+- f19 0 f28"/>
              <a:gd name="f31" fmla="?: f26 f3 f28"/>
              <a:gd name="f32" fmla="?: f26 f28 f3"/>
              <a:gd name="f33" fmla="*/ f28 f15 1"/>
              <a:gd name="f34" fmla="?: f26 f18 f29"/>
              <a:gd name="f35" fmla="?: f26 f30 f19"/>
              <a:gd name="f36" fmla="*/ f31 f15 1"/>
              <a:gd name="f37" fmla="*/ f32 f15 1"/>
              <a:gd name="f38" fmla="*/ f29 f15 1"/>
              <a:gd name="f39" fmla="*/ f30 f15 1"/>
              <a:gd name="f40" fmla="*/ f34 f15 1"/>
              <a:gd name="f41" fmla="*/ f3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7" r="f40" b="f41"/>
            <a:pathLst>
              <a:path>
                <a:moveTo>
                  <a:pt x="f20" y="f33"/>
                </a:moveTo>
                <a:lnTo>
                  <a:pt x="f33" y="f33"/>
                </a:lnTo>
                <a:lnTo>
                  <a:pt x="f33" y="f20"/>
                </a:lnTo>
                <a:lnTo>
                  <a:pt x="f38" y="f20"/>
                </a:lnTo>
                <a:lnTo>
                  <a:pt x="f38" y="f33"/>
                </a:lnTo>
                <a:lnTo>
                  <a:pt x="f23" y="f33"/>
                </a:lnTo>
                <a:lnTo>
                  <a:pt x="f23" y="f39"/>
                </a:lnTo>
                <a:lnTo>
                  <a:pt x="f38" y="f39"/>
                </a:lnTo>
                <a:lnTo>
                  <a:pt x="f38" y="f24"/>
                </a:lnTo>
                <a:lnTo>
                  <a:pt x="f33" y="f24"/>
                </a:lnTo>
                <a:lnTo>
                  <a:pt x="f33" y="f39"/>
                </a:lnTo>
                <a:lnTo>
                  <a:pt x="f20" y="f39"/>
                </a:lnTo>
                <a:close/>
              </a:path>
            </a:pathLst>
          </a:custGeom>
          <a:solidFill>
            <a:srgbClr val="000000"/>
          </a:solidFill>
          <a:ln w="12701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14" name="Equal 9"/>
          <p:cNvSpPr/>
          <p:nvPr/>
        </p:nvSpPr>
        <p:spPr>
          <a:xfrm>
            <a:off x="6422608" y="3161318"/>
            <a:ext cx="686357" cy="94003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3520"/>
              <a:gd name="f8" fmla="val 11760"/>
              <a:gd name="f9" fmla="+- 0 0 -90"/>
              <a:gd name="f10" fmla="+- 0 0 -180"/>
              <a:gd name="f11" fmla="+- 0 0 -270"/>
              <a:gd name="f12" fmla="+- 0 0 -360"/>
              <a:gd name="f13" fmla="abs f3"/>
              <a:gd name="f14" fmla="abs f4"/>
              <a:gd name="f15" fmla="abs f5"/>
              <a:gd name="f16" fmla="*/ f9 f0 1"/>
              <a:gd name="f17" fmla="*/ f10 f0 1"/>
              <a:gd name="f18" fmla="*/ f11 f0 1"/>
              <a:gd name="f19" fmla="*/ f12 f0 1"/>
              <a:gd name="f20" fmla="?: f13 f3 1"/>
              <a:gd name="f21" fmla="?: f14 f4 1"/>
              <a:gd name="f22" fmla="?: f15 f5 1"/>
              <a:gd name="f23" fmla="*/ f16 1 f2"/>
              <a:gd name="f24" fmla="*/ f17 1 f2"/>
              <a:gd name="f25" fmla="*/ f18 1 f2"/>
              <a:gd name="f26" fmla="*/ f19 1 f2"/>
              <a:gd name="f27" fmla="*/ f20 1 21600"/>
              <a:gd name="f28" fmla="*/ f21 1 21600"/>
              <a:gd name="f29" fmla="*/ 21600 f20 1"/>
              <a:gd name="f30" fmla="*/ 21600 f21 1"/>
              <a:gd name="f31" fmla="+- f23 0 f1"/>
              <a:gd name="f32" fmla="+- f24 0 f1"/>
              <a:gd name="f33" fmla="+- f25 0 f1"/>
              <a:gd name="f34" fmla="+- f26 0 f1"/>
              <a:gd name="f35" fmla="min f28 f27"/>
              <a:gd name="f36" fmla="*/ f29 1 f22"/>
              <a:gd name="f37" fmla="*/ f30 1 f22"/>
              <a:gd name="f38" fmla="val f36"/>
              <a:gd name="f39" fmla="val f37"/>
              <a:gd name="f40" fmla="+- f39 0 f6"/>
              <a:gd name="f41" fmla="+- f38 0 f6"/>
              <a:gd name="f42" fmla="*/ f40 1 2"/>
              <a:gd name="f43" fmla="*/ f41 1 2"/>
              <a:gd name="f44" fmla="*/ f40 f7 1"/>
              <a:gd name="f45" fmla="*/ f40 f8 1"/>
              <a:gd name="f46" fmla="*/ f41 73490 1"/>
              <a:gd name="f47" fmla="+- f6 f42 0"/>
              <a:gd name="f48" fmla="+- f6 f43 0"/>
              <a:gd name="f49" fmla="*/ f44 1 100000"/>
              <a:gd name="f50" fmla="*/ f45 1 200000"/>
              <a:gd name="f51" fmla="*/ f46 1 200000"/>
              <a:gd name="f52" fmla="+- f47 0 f50"/>
              <a:gd name="f53" fmla="+- f47 f50 0"/>
              <a:gd name="f54" fmla="+- f48 0 f51"/>
              <a:gd name="f55" fmla="+- f48 f51 0"/>
              <a:gd name="f56" fmla="*/ f48 f35 1"/>
              <a:gd name="f57" fmla="+- f52 0 f49"/>
              <a:gd name="f58" fmla="+- f53 f49 0"/>
              <a:gd name="f59" fmla="*/ f54 f35 1"/>
              <a:gd name="f60" fmla="*/ f55 f35 1"/>
              <a:gd name="f61" fmla="*/ f52 f35 1"/>
              <a:gd name="f62" fmla="*/ f53 f35 1"/>
              <a:gd name="f63" fmla="+- f57 f52 0"/>
              <a:gd name="f64" fmla="+- f53 f58 0"/>
              <a:gd name="f65" fmla="*/ f57 f35 1"/>
              <a:gd name="f66" fmla="*/ f58 f35 1"/>
              <a:gd name="f67" fmla="*/ f63 1 2"/>
              <a:gd name="f68" fmla="*/ f64 1 2"/>
              <a:gd name="f69" fmla="*/ f67 f35 1"/>
              <a:gd name="f70" fmla="*/ f68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60" y="f69"/>
              </a:cxn>
              <a:cxn ang="f31">
                <a:pos x="f60" y="f70"/>
              </a:cxn>
              <a:cxn ang="f32">
                <a:pos x="f56" y="f66"/>
              </a:cxn>
              <a:cxn ang="f33">
                <a:pos x="f59" y="f69"/>
              </a:cxn>
              <a:cxn ang="f33">
                <a:pos x="f59" y="f70"/>
              </a:cxn>
              <a:cxn ang="f34">
                <a:pos x="f56" y="f65"/>
              </a:cxn>
            </a:cxnLst>
            <a:rect l="f59" t="f65" r="f60" b="f66"/>
            <a:pathLst>
              <a:path>
                <a:moveTo>
                  <a:pt x="f59" y="f65"/>
                </a:moveTo>
                <a:lnTo>
                  <a:pt x="f60" y="f65"/>
                </a:lnTo>
                <a:lnTo>
                  <a:pt x="f60" y="f61"/>
                </a:lnTo>
                <a:lnTo>
                  <a:pt x="f59" y="f61"/>
                </a:lnTo>
                <a:close/>
                <a:moveTo>
                  <a:pt x="f59" y="f62"/>
                </a:moveTo>
                <a:lnTo>
                  <a:pt x="f60" y="f62"/>
                </a:lnTo>
                <a:lnTo>
                  <a:pt x="f60" y="f66"/>
                </a:lnTo>
                <a:lnTo>
                  <a:pt x="f59" y="f66"/>
                </a:lnTo>
                <a:close/>
              </a:path>
            </a:pathLst>
          </a:custGeom>
          <a:solidFill>
            <a:srgbClr val="000000"/>
          </a:solidFill>
          <a:ln w="12701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 b="1">
                <a:solidFill>
                  <a:srgbClr val="5B9BD5"/>
                </a:solidFill>
                <a:latin typeface="Arial" pitchFamily="34"/>
                <a:cs typeface="Arial" pitchFamily="34"/>
              </a:rPr>
              <a:t>Analysis - Tertiary Victimisation 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SzPct val="50000"/>
            </a:pPr>
            <a:r>
              <a:rPr lang="en-IE" sz="3200">
                <a:latin typeface="Arial" pitchFamily="34"/>
                <a:cs typeface="Arial" pitchFamily="34"/>
              </a:rPr>
              <a:t>Mainstream issues</a:t>
            </a:r>
          </a:p>
          <a:p>
            <a:pPr lvl="0">
              <a:buSzPct val="50000"/>
            </a:pPr>
            <a:r>
              <a:rPr lang="en-IE" sz="3200">
                <a:latin typeface="Arial" pitchFamily="34"/>
                <a:cs typeface="Arial" pitchFamily="34"/>
              </a:rPr>
              <a:t>Unique issues</a:t>
            </a:r>
          </a:p>
          <a:p>
            <a:pPr marL="0" lvl="0" indent="0">
              <a:buNone/>
            </a:pPr>
            <a:endParaRPr lang="en-IE" sz="3200">
              <a:latin typeface="Arial" pitchFamily="34"/>
              <a:cs typeface="Arial" pitchFamily="34"/>
            </a:endParaRPr>
          </a:p>
          <a:p>
            <a:pPr lvl="0">
              <a:buSzPct val="50000"/>
            </a:pPr>
            <a:r>
              <a:rPr lang="en-IE" sz="3200">
                <a:latin typeface="Arial" pitchFamily="34"/>
                <a:cs typeface="Arial" pitchFamily="34"/>
              </a:rPr>
              <a:t>Impact </a:t>
            </a:r>
          </a:p>
          <a:p>
            <a:pPr lvl="0">
              <a:buSzPct val="50000"/>
            </a:pPr>
            <a:r>
              <a:rPr lang="en-IE" sz="3200">
                <a:latin typeface="Arial" pitchFamily="34"/>
                <a:cs typeface="Arial" pitchFamily="34"/>
              </a:rPr>
              <a:t>Recommendations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023" y="1825627"/>
            <a:ext cx="3711942" cy="2778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 b="1">
                <a:solidFill>
                  <a:srgbClr val="5B9BD5"/>
                </a:solidFill>
                <a:latin typeface="Arial" pitchFamily="34"/>
                <a:cs typeface="Arial" pitchFamily="34"/>
              </a:rPr>
              <a:t>Conclusion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SzPct val="50000"/>
            </a:pPr>
            <a:r>
              <a:rPr lang="en-IE" sz="3200">
                <a:latin typeface="Arial" pitchFamily="34"/>
                <a:cs typeface="Arial" pitchFamily="34"/>
              </a:rPr>
              <a:t>Intervention </a:t>
            </a:r>
          </a:p>
          <a:p>
            <a:pPr marL="0" lvl="0" indent="0">
              <a:buNone/>
            </a:pPr>
            <a:endParaRPr lang="en-IE" sz="3200">
              <a:latin typeface="Arial" pitchFamily="34"/>
              <a:cs typeface="Arial" pitchFamily="34"/>
            </a:endParaRPr>
          </a:p>
          <a:p>
            <a:pPr marL="0" lvl="0" indent="0">
              <a:buNone/>
            </a:pPr>
            <a:endParaRPr lang="en-IE" sz="3200">
              <a:latin typeface="Arial" pitchFamily="34"/>
              <a:cs typeface="Arial" pitchFamily="34"/>
            </a:endParaRPr>
          </a:p>
          <a:p>
            <a:pPr marL="0" lvl="0" indent="0" algn="ctr">
              <a:buNone/>
            </a:pPr>
            <a:r>
              <a:rPr lang="en-IE" sz="3200">
                <a:latin typeface="Arial" pitchFamily="34"/>
                <a:cs typeface="Arial" pitchFamily="34"/>
              </a:rPr>
              <a:t>“An individual with a disability is unlikely to achieve justice under the current system” </a:t>
            </a:r>
          </a:p>
          <a:p>
            <a:pPr marL="0" lvl="0" indent="0" algn="ctr">
              <a:buNone/>
            </a:pPr>
            <a:r>
              <a:rPr lang="en-IE" sz="3200" baseline="30000">
                <a:latin typeface="Arial" pitchFamily="34"/>
                <a:cs typeface="Arial" pitchFamily="34"/>
              </a:rPr>
              <a:t>Gordon Ashton J</a:t>
            </a:r>
          </a:p>
          <a:p>
            <a:pPr marL="0" lvl="0" indent="0">
              <a:buNone/>
            </a:pPr>
            <a:endParaRPr lang="en-IE" sz="3200"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 b="1">
                <a:solidFill>
                  <a:srgbClr val="5B9BD5"/>
                </a:solidFill>
                <a:latin typeface="Arial" pitchFamily="34"/>
                <a:cs typeface="Arial" pitchFamily="34"/>
              </a:rPr>
              <a:t>Contact Details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E" sz="3200" dirty="0">
                <a:latin typeface="Arial" pitchFamily="34"/>
                <a:cs typeface="Arial" pitchFamily="34"/>
              </a:rPr>
              <a:t>Michael Mullan LLB(Bus) Candidate, TCD</a:t>
            </a:r>
          </a:p>
          <a:p>
            <a:pPr lvl="0"/>
            <a:r>
              <a:rPr lang="en-IE" sz="3200" dirty="0">
                <a:latin typeface="Arial" pitchFamily="34"/>
                <a:cs typeface="Arial" pitchFamily="34"/>
                <a:hlinkClick r:id="rId2"/>
              </a:rPr>
              <a:t>mimullan@tcd.ie</a:t>
            </a:r>
            <a:endParaRPr lang="en-IE" sz="3200" dirty="0">
              <a:latin typeface="Arial" pitchFamily="34"/>
              <a:cs typeface="Arial" pitchFamily="34"/>
            </a:endParaRPr>
          </a:p>
          <a:p>
            <a:pPr lvl="0"/>
            <a:r>
              <a:rPr lang="en-IE" sz="3200" dirty="0">
                <a:latin typeface="Arial" pitchFamily="34"/>
                <a:cs typeface="Arial" pitchFamily="34"/>
              </a:rPr>
              <a:t>087-6481319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556</TotalTime>
  <Words>162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Office Theme</vt:lpstr>
      <vt:lpstr>“‘Tertiary Victimisation’– the Real Life Experiences of Victims with Disabilities in their Interaction with the Criminal Justice System”</vt:lpstr>
      <vt:lpstr>Introduction</vt:lpstr>
      <vt:lpstr>A. Commission </vt:lpstr>
      <vt:lpstr>B. Reporting </vt:lpstr>
      <vt:lpstr>C. Trial Stage</vt:lpstr>
      <vt:lpstr>PowerPoint Presentation</vt:lpstr>
      <vt:lpstr>Analysis - Tertiary Victimisation </vt:lpstr>
      <vt:lpstr>Conclusion</vt:lpstr>
      <vt:lpstr>Contact Details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 ‘Tertiary Victimisation’– the Real Life Experiences of Victims with Disabilities in their Interaction with the Criminal Justice System”  Mr Michael Mullan</dc:title>
  <dc:creator>Michael Mullan</dc:creator>
  <cp:lastModifiedBy>Michael Mullan</cp:lastModifiedBy>
  <cp:revision>13</cp:revision>
  <cp:lastPrinted>2014-02-14T20:30:05Z</cp:lastPrinted>
  <dcterms:created xsi:type="dcterms:W3CDTF">2014-02-11T20:11:39Z</dcterms:created>
  <dcterms:modified xsi:type="dcterms:W3CDTF">2014-03-22T15:15:08Z</dcterms:modified>
</cp:coreProperties>
</file>